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57" r:id="rId4"/>
  </p:sldIdLst>
  <p:sldSz cx="12192000" cy="16256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ote01" initials="n" lastIdx="1" clrIdx="0">
    <p:extLst>
      <p:ext uri="{19B8F6BF-5375-455C-9EA6-DF929625EA0E}">
        <p15:presenceInfo xmlns:p15="http://schemas.microsoft.com/office/powerpoint/2012/main" xmlns="" userId="note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38" d="100"/>
          <a:sy n="38" d="100"/>
        </p:scale>
        <p:origin x="-2166" y="-150"/>
      </p:cViewPr>
      <p:guideLst>
        <p:guide orient="horz" pos="512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6"/>
          </a:xfrm>
        </p:spPr>
        <p:txBody>
          <a:bodyPr anchor="b"/>
          <a:lstStyle>
            <a:lvl1pPr algn="ctr"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3200"/>
            </a:lvl1pPr>
            <a:lvl2pPr marL="609585" indent="0" algn="ctr">
              <a:buNone/>
              <a:defRPr sz="2667"/>
            </a:lvl2pPr>
            <a:lvl3pPr marL="1219170" indent="0" algn="ctr">
              <a:buNone/>
              <a:defRPr sz="2400"/>
            </a:lvl3pPr>
            <a:lvl4pPr marL="1828754" indent="0" algn="ctr">
              <a:buNone/>
              <a:defRPr sz="2133"/>
            </a:lvl4pPr>
            <a:lvl5pPr marL="2438339" indent="0" algn="ctr">
              <a:buNone/>
              <a:defRPr sz="2133"/>
            </a:lvl5pPr>
            <a:lvl6pPr marL="3047924" indent="0" algn="ctr">
              <a:buNone/>
              <a:defRPr sz="2133"/>
            </a:lvl6pPr>
            <a:lvl7pPr marL="3657509" indent="0" algn="ctr">
              <a:buNone/>
              <a:defRPr sz="2133"/>
            </a:lvl7pPr>
            <a:lvl8pPr marL="4267093" indent="0" algn="ctr">
              <a:buNone/>
              <a:defRPr sz="2133"/>
            </a:lvl8pPr>
            <a:lvl9pPr marL="4876678" indent="0" algn="ctr">
              <a:buNone/>
              <a:defRPr sz="213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89360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19534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1"/>
            <a:ext cx="2628900" cy="13776209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1"/>
            <a:ext cx="7734300" cy="13776209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93728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660416"/>
            <a:ext cx="10363200" cy="5659497"/>
          </a:xfrm>
        </p:spPr>
        <p:txBody>
          <a:bodyPr anchor="b"/>
          <a:lstStyle>
            <a:lvl1pPr algn="ctr">
              <a:defRPr sz="738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8538164"/>
            <a:ext cx="9144000" cy="3924769"/>
          </a:xfrm>
        </p:spPr>
        <p:txBody>
          <a:bodyPr/>
          <a:lstStyle>
            <a:lvl1pPr marL="0" indent="0" algn="ctr">
              <a:buNone/>
              <a:defRPr sz="2954"/>
            </a:lvl1pPr>
            <a:lvl2pPr marL="562699" indent="0" algn="ctr">
              <a:buNone/>
              <a:defRPr sz="2462"/>
            </a:lvl2pPr>
            <a:lvl3pPr marL="1125398" indent="0" algn="ctr">
              <a:buNone/>
              <a:defRPr sz="2215"/>
            </a:lvl3pPr>
            <a:lvl4pPr marL="1688097" indent="0" algn="ctr">
              <a:buNone/>
              <a:defRPr sz="1969"/>
            </a:lvl4pPr>
            <a:lvl5pPr marL="2250796" indent="0" algn="ctr">
              <a:buNone/>
              <a:defRPr sz="1969"/>
            </a:lvl5pPr>
            <a:lvl6pPr marL="2813495" indent="0" algn="ctr">
              <a:buNone/>
              <a:defRPr sz="1969"/>
            </a:lvl6pPr>
            <a:lvl7pPr marL="3376193" indent="0" algn="ctr">
              <a:buNone/>
              <a:defRPr sz="1969"/>
            </a:lvl7pPr>
            <a:lvl8pPr marL="3938892" indent="0" algn="ctr">
              <a:buNone/>
              <a:defRPr sz="1969"/>
            </a:lvl8pPr>
            <a:lvl9pPr marL="4501591" indent="0" algn="ctr">
              <a:buNone/>
              <a:defRPr sz="1969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97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432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4052716"/>
            <a:ext cx="10515600" cy="6762043"/>
          </a:xfrm>
        </p:spPr>
        <p:txBody>
          <a:bodyPr anchor="b"/>
          <a:lstStyle>
            <a:lvl1pPr>
              <a:defRPr sz="738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10878731"/>
            <a:ext cx="10515600" cy="3555999"/>
          </a:xfrm>
        </p:spPr>
        <p:txBody>
          <a:bodyPr/>
          <a:lstStyle>
            <a:lvl1pPr marL="0" indent="0">
              <a:buNone/>
              <a:defRPr sz="2954">
                <a:solidFill>
                  <a:schemeClr val="tx1"/>
                </a:solidFill>
              </a:defRPr>
            </a:lvl1pPr>
            <a:lvl2pPr marL="562699" indent="0">
              <a:buNone/>
              <a:defRPr sz="2462">
                <a:solidFill>
                  <a:schemeClr val="tx1">
                    <a:tint val="75000"/>
                  </a:schemeClr>
                </a:solidFill>
              </a:defRPr>
            </a:lvl2pPr>
            <a:lvl3pPr marL="1125398" indent="0">
              <a:buNone/>
              <a:defRPr sz="2215">
                <a:solidFill>
                  <a:schemeClr val="tx1">
                    <a:tint val="75000"/>
                  </a:schemeClr>
                </a:solidFill>
              </a:defRPr>
            </a:lvl3pPr>
            <a:lvl4pPr marL="1688097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4pPr>
            <a:lvl5pPr marL="2250796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5pPr>
            <a:lvl6pPr marL="2813495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6pPr>
            <a:lvl7pPr marL="3376193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7pPr>
            <a:lvl8pPr marL="3938892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8pPr>
            <a:lvl9pPr marL="4501591" indent="0">
              <a:buNone/>
              <a:defRPr sz="19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23203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17320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81"/>
            <a:ext cx="5157787" cy="1952976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9" indent="0">
              <a:buNone/>
              <a:defRPr sz="2462" b="1"/>
            </a:lvl2pPr>
            <a:lvl3pPr marL="1125398" indent="0">
              <a:buNone/>
              <a:defRPr sz="2215" b="1"/>
            </a:lvl3pPr>
            <a:lvl4pPr marL="1688097" indent="0">
              <a:buNone/>
              <a:defRPr sz="1969" b="1"/>
            </a:lvl4pPr>
            <a:lvl5pPr marL="2250796" indent="0">
              <a:buNone/>
              <a:defRPr sz="1969" b="1"/>
            </a:lvl5pPr>
            <a:lvl6pPr marL="2813495" indent="0">
              <a:buNone/>
              <a:defRPr sz="1969" b="1"/>
            </a:lvl6pPr>
            <a:lvl7pPr marL="3376193" indent="0">
              <a:buNone/>
              <a:defRPr sz="1969" b="1"/>
            </a:lvl7pPr>
            <a:lvl8pPr marL="3938892" indent="0">
              <a:buNone/>
              <a:defRPr sz="1969" b="1"/>
            </a:lvl8pPr>
            <a:lvl9pPr marL="4501591" indent="0">
              <a:buNone/>
              <a:defRPr sz="196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7"/>
            <a:ext cx="5157787" cy="87338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3984981"/>
            <a:ext cx="5183188" cy="1952976"/>
          </a:xfrm>
        </p:spPr>
        <p:txBody>
          <a:bodyPr anchor="b"/>
          <a:lstStyle>
            <a:lvl1pPr marL="0" indent="0">
              <a:buNone/>
              <a:defRPr sz="2954" b="1"/>
            </a:lvl1pPr>
            <a:lvl2pPr marL="562699" indent="0">
              <a:buNone/>
              <a:defRPr sz="2462" b="1"/>
            </a:lvl2pPr>
            <a:lvl3pPr marL="1125398" indent="0">
              <a:buNone/>
              <a:defRPr sz="2215" b="1"/>
            </a:lvl3pPr>
            <a:lvl4pPr marL="1688097" indent="0">
              <a:buNone/>
              <a:defRPr sz="1969" b="1"/>
            </a:lvl4pPr>
            <a:lvl5pPr marL="2250796" indent="0">
              <a:buNone/>
              <a:defRPr sz="1969" b="1"/>
            </a:lvl5pPr>
            <a:lvl6pPr marL="2813495" indent="0">
              <a:buNone/>
              <a:defRPr sz="1969" b="1"/>
            </a:lvl6pPr>
            <a:lvl7pPr marL="3376193" indent="0">
              <a:buNone/>
              <a:defRPr sz="1969" b="1"/>
            </a:lvl7pPr>
            <a:lvl8pPr marL="3938892" indent="0">
              <a:buNone/>
              <a:defRPr sz="1969" b="1"/>
            </a:lvl8pPr>
            <a:lvl9pPr marL="4501591" indent="0">
              <a:buNone/>
              <a:defRPr sz="1969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5937957"/>
            <a:ext cx="5183188" cy="8733839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1250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66201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9432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8" cy="3793067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8"/>
            <a:ext cx="6172201" cy="11552297"/>
          </a:xfrm>
        </p:spPr>
        <p:txBody>
          <a:bodyPr/>
          <a:lstStyle>
            <a:lvl1pPr>
              <a:defRPr sz="3938"/>
            </a:lvl1pPr>
            <a:lvl2pPr>
              <a:defRPr sz="3446"/>
            </a:lvl2pPr>
            <a:lvl3pPr>
              <a:defRPr sz="2954"/>
            </a:lvl3pPr>
            <a:lvl4pPr>
              <a:defRPr sz="2462"/>
            </a:lvl4pPr>
            <a:lvl5pPr>
              <a:defRPr sz="2462"/>
            </a:lvl5pPr>
            <a:lvl6pPr>
              <a:defRPr sz="2462"/>
            </a:lvl6pPr>
            <a:lvl7pPr>
              <a:defRPr sz="2462"/>
            </a:lvl7pPr>
            <a:lvl8pPr>
              <a:defRPr sz="2462"/>
            </a:lvl8pPr>
            <a:lvl9pPr>
              <a:defRPr sz="2462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1"/>
            <a:ext cx="3932238" cy="9034875"/>
          </a:xfrm>
        </p:spPr>
        <p:txBody>
          <a:bodyPr/>
          <a:lstStyle>
            <a:lvl1pPr marL="0" indent="0">
              <a:buNone/>
              <a:defRPr sz="1969"/>
            </a:lvl1pPr>
            <a:lvl2pPr marL="562699" indent="0">
              <a:buNone/>
              <a:defRPr sz="1723"/>
            </a:lvl2pPr>
            <a:lvl3pPr marL="1125398" indent="0">
              <a:buNone/>
              <a:defRPr sz="1477"/>
            </a:lvl3pPr>
            <a:lvl4pPr marL="1688097" indent="0">
              <a:buNone/>
              <a:defRPr sz="1231"/>
            </a:lvl4pPr>
            <a:lvl5pPr marL="2250796" indent="0">
              <a:buNone/>
              <a:defRPr sz="1231"/>
            </a:lvl5pPr>
            <a:lvl6pPr marL="2813495" indent="0">
              <a:buNone/>
              <a:defRPr sz="1231"/>
            </a:lvl6pPr>
            <a:lvl7pPr marL="3376193" indent="0">
              <a:buNone/>
              <a:defRPr sz="1231"/>
            </a:lvl7pPr>
            <a:lvl8pPr marL="3938892" indent="0">
              <a:buNone/>
              <a:defRPr sz="1231"/>
            </a:lvl8pPr>
            <a:lvl9pPr marL="4501591" indent="0">
              <a:buNone/>
              <a:defRPr sz="12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8766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9588903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083733"/>
            <a:ext cx="3932238" cy="3793067"/>
          </a:xfrm>
        </p:spPr>
        <p:txBody>
          <a:bodyPr anchor="b"/>
          <a:lstStyle>
            <a:lvl1pPr>
              <a:defRPr sz="3938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8"/>
            <a:ext cx="6172201" cy="11552297"/>
          </a:xfrm>
        </p:spPr>
        <p:txBody>
          <a:bodyPr anchor="t"/>
          <a:lstStyle>
            <a:lvl1pPr marL="0" indent="0">
              <a:buNone/>
              <a:defRPr sz="3938"/>
            </a:lvl1pPr>
            <a:lvl2pPr marL="562699" indent="0">
              <a:buNone/>
              <a:defRPr sz="3446"/>
            </a:lvl2pPr>
            <a:lvl3pPr marL="1125398" indent="0">
              <a:buNone/>
              <a:defRPr sz="2954"/>
            </a:lvl3pPr>
            <a:lvl4pPr marL="1688097" indent="0">
              <a:buNone/>
              <a:defRPr sz="2462"/>
            </a:lvl4pPr>
            <a:lvl5pPr marL="2250796" indent="0">
              <a:buNone/>
              <a:defRPr sz="2462"/>
            </a:lvl5pPr>
            <a:lvl6pPr marL="2813495" indent="0">
              <a:buNone/>
              <a:defRPr sz="2462"/>
            </a:lvl6pPr>
            <a:lvl7pPr marL="3376193" indent="0">
              <a:buNone/>
              <a:defRPr sz="2462"/>
            </a:lvl7pPr>
            <a:lvl8pPr marL="3938892" indent="0">
              <a:buNone/>
              <a:defRPr sz="2462"/>
            </a:lvl8pPr>
            <a:lvl9pPr marL="4501591" indent="0">
              <a:buNone/>
              <a:defRPr sz="2462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4876801"/>
            <a:ext cx="3932238" cy="9034875"/>
          </a:xfrm>
        </p:spPr>
        <p:txBody>
          <a:bodyPr/>
          <a:lstStyle>
            <a:lvl1pPr marL="0" indent="0">
              <a:buNone/>
              <a:defRPr sz="1969"/>
            </a:lvl1pPr>
            <a:lvl2pPr marL="562699" indent="0">
              <a:buNone/>
              <a:defRPr sz="1723"/>
            </a:lvl2pPr>
            <a:lvl3pPr marL="1125398" indent="0">
              <a:buNone/>
              <a:defRPr sz="1477"/>
            </a:lvl3pPr>
            <a:lvl4pPr marL="1688097" indent="0">
              <a:buNone/>
              <a:defRPr sz="1231"/>
            </a:lvl4pPr>
            <a:lvl5pPr marL="2250796" indent="0">
              <a:buNone/>
              <a:defRPr sz="1231"/>
            </a:lvl5pPr>
            <a:lvl6pPr marL="2813495" indent="0">
              <a:buNone/>
              <a:defRPr sz="1231"/>
            </a:lvl6pPr>
            <a:lvl7pPr marL="3376193" indent="0">
              <a:buNone/>
              <a:defRPr sz="1231"/>
            </a:lvl7pPr>
            <a:lvl8pPr marL="3938892" indent="0">
              <a:buNone/>
              <a:defRPr sz="1231"/>
            </a:lvl8pPr>
            <a:lvl9pPr marL="4501591" indent="0">
              <a:buNone/>
              <a:defRPr sz="123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130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194223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865483"/>
            <a:ext cx="2628900" cy="1377620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865483"/>
            <a:ext cx="7734300" cy="1377620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57C9C-ED17-4338-A67C-40720A4BFFDA}" type="datetimeFigureOut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2022/11/16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1DC49-7139-4A3A-92DD-62127295D543}" type="slidenum">
              <a:rPr lang="ja-JP" altLang="en-US" smtClean="0">
                <a:solidFill>
                  <a:prstClr val="black">
                    <a:tint val="75000"/>
                  </a:prstClr>
                </a:solidFill>
              </a:rPr>
              <a:pPr/>
              <a:t>&lt;#&gt;</a:t>
            </a:fld>
            <a:endParaRPr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90334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4052716"/>
            <a:ext cx="10515600" cy="6762043"/>
          </a:xfrm>
        </p:spPr>
        <p:txBody>
          <a:bodyPr anchor="b"/>
          <a:lstStyle>
            <a:lvl1pPr>
              <a:defRPr sz="8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0878731"/>
            <a:ext cx="10515600" cy="3555999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609585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1086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4327407"/>
            <a:ext cx="5181600" cy="103142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297441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865485"/>
            <a:ext cx="10515600" cy="314207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3984979"/>
            <a:ext cx="5157787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5937956"/>
            <a:ext cx="5157787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3984979"/>
            <a:ext cx="5183188" cy="1952977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5937956"/>
            <a:ext cx="5183188" cy="87338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2505961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568708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866548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340567"/>
            <a:ext cx="6172200" cy="11552296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1910294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1083733"/>
            <a:ext cx="3932237" cy="3793067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2340567"/>
            <a:ext cx="6172200" cy="11552296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76800"/>
            <a:ext cx="3932237" cy="9034875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355832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91DF75-8BA4-43C9-96D9-2AD689E60D72}" type="datetimeFigureOut">
              <a:rPr kumimoji="1" lang="ja-JP" altLang="en-US" smtClean="0"/>
              <a:pPr/>
              <a:t>2022/11/16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15066908"/>
            <a:ext cx="41148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15066908"/>
            <a:ext cx="2743200" cy="86548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33D69-5D1C-42CF-81D6-C1BC8E1E678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973286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kumimoji="1"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kumimoji="1"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865485"/>
            <a:ext cx="10515600" cy="31420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4327407"/>
            <a:ext cx="10515600" cy="103142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15066909"/>
            <a:ext cx="27432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0530"/>
            <a:fld id="{56557C9C-ED17-4338-A67C-40720A4BFFDA}" type="datetimeFigureOut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1500530"/>
              <a:t>2022/11/16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15066909"/>
            <a:ext cx="41148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0530"/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15066909"/>
            <a:ext cx="2743200" cy="8654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7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500530"/>
            <a:fld id="{FA11DC49-7139-4A3A-92DD-62127295D543}" type="slidenum">
              <a:rPr kumimoji="1" lang="ja-JP" altLang="en-US" smtClean="0">
                <a:solidFill>
                  <a:prstClr val="black">
                    <a:tint val="75000"/>
                  </a:prstClr>
                </a:solidFill>
              </a:rPr>
              <a:pPr defTabSz="1500530"/>
              <a:t>&lt;#&gt;</a:t>
            </a:fld>
            <a:endParaRPr kumimoji="1" lang="ja-JP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3049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1125398" rtl="0" eaLnBrk="1" latinLnBrk="0" hangingPunct="1">
        <a:lnSpc>
          <a:spcPct val="90000"/>
        </a:lnSpc>
        <a:spcBef>
          <a:spcPct val="0"/>
        </a:spcBef>
        <a:buNone/>
        <a:defRPr kumimoji="1" sz="541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1349" indent="-281349" algn="l" defTabSz="1125398" rtl="0" eaLnBrk="1" latinLnBrk="0" hangingPunct="1">
        <a:lnSpc>
          <a:spcPct val="90000"/>
        </a:lnSpc>
        <a:spcBef>
          <a:spcPts val="1231"/>
        </a:spcBef>
        <a:buFont typeface="Arial" panose="020B0604020202020204" pitchFamily="34" charset="0"/>
        <a:buChar char="•"/>
        <a:defRPr kumimoji="1" sz="3446" kern="1200">
          <a:solidFill>
            <a:schemeClr val="tx1"/>
          </a:solidFill>
          <a:latin typeface="+mn-lt"/>
          <a:ea typeface="+mn-ea"/>
          <a:cs typeface="+mn-cs"/>
        </a:defRPr>
      </a:lvl1pPr>
      <a:lvl2pPr marL="844048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954" kern="1200">
          <a:solidFill>
            <a:schemeClr val="tx1"/>
          </a:solidFill>
          <a:latin typeface="+mn-lt"/>
          <a:ea typeface="+mn-ea"/>
          <a:cs typeface="+mn-cs"/>
        </a:defRPr>
      </a:lvl2pPr>
      <a:lvl3pPr marL="1406747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462" kern="1200">
          <a:solidFill>
            <a:schemeClr val="tx1"/>
          </a:solidFill>
          <a:latin typeface="+mn-lt"/>
          <a:ea typeface="+mn-ea"/>
          <a:cs typeface="+mn-cs"/>
        </a:defRPr>
      </a:lvl3pPr>
      <a:lvl4pPr marL="1969446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532145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3094844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657543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4220242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782941" indent="-281349" algn="l" defTabSz="1125398" rtl="0" eaLnBrk="1" latinLnBrk="0" hangingPunct="1">
        <a:lnSpc>
          <a:spcPct val="90000"/>
        </a:lnSpc>
        <a:spcBef>
          <a:spcPts val="615"/>
        </a:spcBef>
        <a:buFont typeface="Arial" panose="020B0604020202020204" pitchFamily="34" charset="0"/>
        <a:buChar char="•"/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1pPr>
      <a:lvl2pPr marL="562699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125398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3pPr>
      <a:lvl4pPr marL="1688097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4pPr>
      <a:lvl5pPr marL="2250796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5pPr>
      <a:lvl6pPr marL="2813495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6pPr>
      <a:lvl7pPr marL="3376193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7pPr>
      <a:lvl8pPr marL="3938892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8pPr>
      <a:lvl9pPr marL="4501591" algn="l" defTabSz="1125398" rtl="0" eaLnBrk="1" latinLnBrk="0" hangingPunct="1">
        <a:defRPr kumimoji="1" sz="22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図 44">
            <a:extLst>
              <a:ext uri="{FF2B5EF4-FFF2-40B4-BE49-F238E27FC236}">
                <a16:creationId xmlns:a16="http://schemas.microsoft.com/office/drawing/2014/main" xmlns="" id="{AE169C06-AF58-46E9-9C51-F253CC2CCC7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448" t="1014" r="14453" b="9569"/>
          <a:stretch/>
        </p:blipFill>
        <p:spPr>
          <a:xfrm rot="5400000">
            <a:off x="5893661" y="6858679"/>
            <a:ext cx="5228606" cy="6527797"/>
          </a:xfrm>
          <a:prstGeom prst="ellipse">
            <a:avLst/>
          </a:prstGeom>
        </p:spPr>
      </p:pic>
      <p:grpSp>
        <p:nvGrpSpPr>
          <p:cNvPr id="44" name="グループ化 43">
            <a:extLst>
              <a:ext uri="{FF2B5EF4-FFF2-40B4-BE49-F238E27FC236}">
                <a16:creationId xmlns:a16="http://schemas.microsoft.com/office/drawing/2014/main" xmlns="" id="{3063FEDD-3764-4885-A1A7-17915172AB07}"/>
              </a:ext>
            </a:extLst>
          </p:cNvPr>
          <p:cNvGrpSpPr/>
          <p:nvPr/>
        </p:nvGrpSpPr>
        <p:grpSpPr>
          <a:xfrm>
            <a:off x="5902006" y="4337164"/>
            <a:ext cx="5721946" cy="3248881"/>
            <a:chOff x="5052003" y="5148914"/>
            <a:chExt cx="5721946" cy="3248881"/>
          </a:xfrm>
        </p:grpSpPr>
        <p:sp>
          <p:nvSpPr>
            <p:cNvPr id="36" name="四角形: 角を丸くする 35">
              <a:extLst>
                <a:ext uri="{FF2B5EF4-FFF2-40B4-BE49-F238E27FC236}">
                  <a16:creationId xmlns:a16="http://schemas.microsoft.com/office/drawing/2014/main" xmlns="" id="{01C042BD-43E3-4E45-8DD7-2666FD70A95C}"/>
                </a:ext>
              </a:extLst>
            </p:cNvPr>
            <p:cNvSpPr/>
            <p:nvPr/>
          </p:nvSpPr>
          <p:spPr>
            <a:xfrm>
              <a:off x="6425334" y="5295768"/>
              <a:ext cx="4348615" cy="3102027"/>
            </a:xfrm>
            <a:prstGeom prst="round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xmlns="" id="{90EE88B8-8762-4838-8F38-F5B839127E6C}"/>
                </a:ext>
              </a:extLst>
            </p:cNvPr>
            <p:cNvSpPr txBox="1"/>
            <p:nvPr/>
          </p:nvSpPr>
          <p:spPr>
            <a:xfrm>
              <a:off x="6776753" y="5573767"/>
              <a:ext cx="3767855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・クラゲの酢もの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・イカの塩炒め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・エビのチリソース煮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・鶏天 ・酢豚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・蟹玉</a:t>
              </a:r>
              <a:r>
                <a:rPr kumimoji="1" lang="en-US" altLang="ja-JP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(</a:t>
              </a:r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あんかけ付</a:t>
              </a:r>
              <a:r>
                <a:rPr kumimoji="1" lang="en-US" altLang="ja-JP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)</a:t>
              </a:r>
              <a:endParaRPr kumimoji="1" lang="ja-JP" altLang="en-US" sz="28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</p:txBody>
        </p:sp>
        <p:cxnSp>
          <p:nvCxnSpPr>
            <p:cNvPr id="23" name="直線コネクタ 22">
              <a:extLst>
                <a:ext uri="{FF2B5EF4-FFF2-40B4-BE49-F238E27FC236}">
                  <a16:creationId xmlns:a16="http://schemas.microsoft.com/office/drawing/2014/main" xmlns="" id="{2EF3D96C-51F9-498A-B86C-D2EF2E8F0759}"/>
                </a:ext>
              </a:extLst>
            </p:cNvPr>
            <p:cNvCxnSpPr>
              <a:cxnSpLocks/>
            </p:cNvCxnSpPr>
            <p:nvPr/>
          </p:nvCxnSpPr>
          <p:spPr>
            <a:xfrm>
              <a:off x="5052003" y="5148914"/>
              <a:ext cx="5556733" cy="1"/>
            </a:xfrm>
            <a:prstGeom prst="line">
              <a:avLst/>
            </a:prstGeom>
            <a:noFill/>
            <a:ln w="698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29" name="図 28">
            <a:extLst>
              <a:ext uri="{FF2B5EF4-FFF2-40B4-BE49-F238E27FC236}">
                <a16:creationId xmlns:a16="http://schemas.microsoft.com/office/drawing/2014/main" xmlns="" id="{BFC37D6F-2AD7-4CE1-8569-E58AE7F3C46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136" t="-892" r="11483" b="-2377"/>
          <a:stretch/>
        </p:blipFill>
        <p:spPr>
          <a:xfrm rot="5400000">
            <a:off x="1172488" y="1730476"/>
            <a:ext cx="5228604" cy="7182611"/>
          </a:xfrm>
          <a:prstGeom prst="ellipse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xmlns="" id="{1959EF67-E080-4FAB-A416-FE6AE360F7CF}"/>
              </a:ext>
            </a:extLst>
          </p:cNvPr>
          <p:cNvSpPr/>
          <p:nvPr/>
        </p:nvSpPr>
        <p:spPr>
          <a:xfrm>
            <a:off x="177970" y="223650"/>
            <a:ext cx="11832244" cy="15852479"/>
          </a:xfrm>
          <a:prstGeom prst="rect">
            <a:avLst/>
          </a:prstGeom>
          <a:noFill/>
          <a:ln w="301625" cmpd="thickThin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91B1B444-9C7F-4D0D-8E8D-7E0EA3B15990}"/>
              </a:ext>
            </a:extLst>
          </p:cNvPr>
          <p:cNvGrpSpPr/>
          <p:nvPr/>
        </p:nvGrpSpPr>
        <p:grpSpPr>
          <a:xfrm>
            <a:off x="383834" y="12808349"/>
            <a:ext cx="11420516" cy="3051283"/>
            <a:chOff x="385742" y="13081812"/>
            <a:chExt cx="11420516" cy="2502972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xmlns="" id="{26689753-087B-4D7F-A684-6C8396958946}"/>
                </a:ext>
              </a:extLst>
            </p:cNvPr>
            <p:cNvSpPr txBox="1"/>
            <p:nvPr/>
          </p:nvSpPr>
          <p:spPr>
            <a:xfrm>
              <a:off x="385742" y="13081812"/>
              <a:ext cx="11420516" cy="2502972"/>
            </a:xfrm>
            <a:prstGeom prst="rect">
              <a:avLst/>
            </a:prstGeom>
            <a:solidFill>
              <a:srgbClr val="C00000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endParaRPr kumimoji="1" lang="ja-JP" altLang="en-US" dirty="0"/>
            </a:p>
          </p:txBody>
        </p:sp>
        <p:grpSp>
          <p:nvGrpSpPr>
            <p:cNvPr id="12" name="グループ化 11">
              <a:extLst>
                <a:ext uri="{FF2B5EF4-FFF2-40B4-BE49-F238E27FC236}">
                  <a16:creationId xmlns:a16="http://schemas.microsoft.com/office/drawing/2014/main" xmlns="" id="{8A3BDEFD-1DA1-426B-B493-67E28D00D563}"/>
                </a:ext>
              </a:extLst>
            </p:cNvPr>
            <p:cNvGrpSpPr/>
            <p:nvPr/>
          </p:nvGrpSpPr>
          <p:grpSpPr>
            <a:xfrm>
              <a:off x="452603" y="13255612"/>
              <a:ext cx="11142995" cy="2272226"/>
              <a:chOff x="245869" y="13308200"/>
              <a:chExt cx="11142995" cy="2272226"/>
            </a:xfrm>
          </p:grpSpPr>
          <p:sp>
            <p:nvSpPr>
              <p:cNvPr id="4" name="テキスト ボックス 3">
                <a:extLst>
                  <a:ext uri="{FF2B5EF4-FFF2-40B4-BE49-F238E27FC236}">
                    <a16:creationId xmlns:a16="http://schemas.microsoft.com/office/drawing/2014/main" xmlns="" id="{2EB84038-90DC-41A5-9E7F-938B82AB3F7A}"/>
                  </a:ext>
                </a:extLst>
              </p:cNvPr>
              <p:cNvSpPr txBox="1"/>
              <p:nvPr/>
            </p:nvSpPr>
            <p:spPr>
              <a:xfrm>
                <a:off x="245869" y="13308200"/>
                <a:ext cx="9518374" cy="2272226"/>
              </a:xfrm>
              <a:prstGeom prst="rect">
                <a:avLst/>
              </a:prstGeom>
              <a:noFill/>
              <a:effectLst>
                <a:softEdge rad="0"/>
              </a:effectLst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   【</a:t>
                </a:r>
                <a:r>
                  <a:rPr kumimoji="1" lang="ja-JP" altLang="en-US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ご注文方法</a:t>
                </a: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】</a:t>
                </a:r>
                <a:r>
                  <a:rPr kumimoji="1" lang="ja-JP" altLang="en-US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</a:t>
                </a:r>
                <a:r>
                  <a:rPr kumimoji="1" lang="ja-JP" altLang="en-US" sz="2200" b="1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ご来店時・お電話　</a:t>
                </a:r>
                <a:r>
                  <a:rPr kumimoji="1" lang="en-US" altLang="ja-JP" sz="200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※</a:t>
                </a:r>
                <a:r>
                  <a:rPr kumimoji="1" lang="ja-JP" altLang="en-US" sz="200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当日注文不可</a:t>
                </a:r>
                <a:endParaRPr kumimoji="1" lang="en-US" altLang="ja-JP" sz="360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【</a:t>
                </a:r>
                <a:r>
                  <a:rPr kumimoji="1" lang="ja-JP" altLang="en-US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電話番号</a:t>
                </a: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】</a:t>
                </a:r>
                <a:r>
                  <a:rPr kumimoji="1" lang="ja-JP" altLang="en-US" sz="24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sz="2400" b="1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0977-23-3333 </a:t>
                </a:r>
                <a:r>
                  <a:rPr kumimoji="1" lang="en-US" altLang="ja-JP" sz="20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※</a:t>
                </a:r>
                <a:r>
                  <a:rPr kumimoji="1" lang="ja-JP" altLang="en-US" sz="20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時間帯により繋がりにくい場合がございます。</a:t>
                </a:r>
                <a:endParaRPr kumimoji="1" lang="en-US" altLang="ja-JP" sz="24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4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【</a:t>
                </a:r>
                <a:r>
                  <a:rPr kumimoji="1" lang="ja-JP" altLang="en-US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受付時間</a:t>
                </a: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】</a:t>
                </a:r>
                <a:r>
                  <a:rPr kumimoji="1" lang="ja-JP" altLang="en-US" sz="22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 　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11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：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00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～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15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：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00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/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17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：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00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～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20</a:t>
                </a:r>
                <a:r>
                  <a:rPr kumimoji="1" lang="ja-JP" altLang="en-US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：</a:t>
                </a:r>
                <a:r>
                  <a:rPr kumimoji="1" lang="en-US" altLang="ja-JP" sz="24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0</a:t>
                </a:r>
                <a:r>
                  <a:rPr kumimoji="1" lang="en-US" altLang="ja-JP" sz="24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0</a:t>
                </a:r>
                <a:endParaRPr kumimoji="1" lang="en-US" altLang="ja-JP" sz="2400" b="1" dirty="0">
                  <a:ln w="0"/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dirty="0">
                    <a:ln w="0"/>
                    <a:solidFill>
                      <a:prstClr val="white"/>
                    </a:solidFill>
                    <a:effectLst>
                      <a:outerShdw blurRad="38100" dist="1905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Calibri"/>
                    <a:ea typeface="ＭＳ Ｐゴシック" panose="020B0600070205080204" pitchFamily="50" charset="-128"/>
                  </a:rPr>
                  <a:t>　</a:t>
                </a: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【</a:t>
                </a:r>
                <a:r>
                  <a:rPr kumimoji="1" lang="ja-JP" altLang="en-US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注意事項</a:t>
                </a:r>
                <a:r>
                  <a:rPr kumimoji="1" lang="en-US" altLang="ja-JP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】</a:t>
                </a:r>
                <a:r>
                  <a:rPr kumimoji="1" lang="ja-JP" altLang="en-US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 ・</a:t>
                </a:r>
                <a:r>
                  <a:rPr kumimoji="1" lang="ja-JP" altLang="en-US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ご注文はお渡し日の３日前までにご予約ください。</a:t>
                </a:r>
                <a:endParaRPr kumimoji="1" lang="en-US" altLang="ja-JP" sz="2000" dirty="0">
                  <a:ln w="0"/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　　　　　　      ・ご注文の当日キャンセル不可。　　　</a:t>
                </a:r>
                <a:endParaRPr kumimoji="1" lang="en-US" altLang="ja-JP" sz="20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　　　　　　       　  ・オードブルの消費期限は当日です。</a:t>
                </a:r>
                <a:endParaRPr kumimoji="1" lang="en-US" altLang="ja-JP" sz="2000" dirty="0">
                  <a:ln w="0"/>
                  <a:solidFill>
                    <a:prstClr val="white"/>
                  </a:solidFill>
                  <a:latin typeface="Calibri"/>
                  <a:ea typeface="ＭＳ Ｐゴシック" panose="020B0600070205080204" pitchFamily="50" charset="-128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000" b="0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　　　　　　     　    ・アレルギー対応致します。ご相談ください。</a:t>
                </a:r>
                <a:endParaRPr kumimoji="1" lang="en-US" altLang="ja-JP" sz="2000" b="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ja-JP" altLang="en-US" sz="2200" b="1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　</a:t>
                </a:r>
                <a:r>
                  <a:rPr kumimoji="1" lang="en-US" altLang="ja-JP" sz="2200" b="1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【</a:t>
                </a:r>
                <a:r>
                  <a:rPr kumimoji="1" lang="ja-JP" altLang="en-US" sz="2200" b="1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お渡し場所</a:t>
                </a:r>
                <a:r>
                  <a:rPr kumimoji="1" lang="en-US" altLang="ja-JP" sz="2200" b="1" i="0" u="none" strike="noStrike" kern="1200" cap="none" spc="0" normalizeH="0" baseline="0" noProof="0" dirty="0">
                    <a:ln w="0"/>
                    <a:solidFill>
                      <a:prstClr val="white"/>
                    </a:solidFill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rPr>
                  <a:t>】</a:t>
                </a:r>
                <a:r>
                  <a:rPr kumimoji="1" lang="ja-JP" altLang="en-US" sz="2200" b="1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</a:t>
                </a:r>
                <a:r>
                  <a:rPr kumimoji="1" lang="ja-JP" altLang="en-US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レストラン　東洋軒　本店 </a:t>
                </a:r>
                <a:r>
                  <a:rPr kumimoji="1" lang="en-US" altLang="ja-JP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/</a:t>
                </a:r>
                <a:r>
                  <a:rPr kumimoji="1" lang="ja-JP" altLang="en-US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〒</a:t>
                </a:r>
                <a:r>
                  <a:rPr kumimoji="1" lang="en-US" altLang="ja-JP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874-0919</a:t>
                </a:r>
                <a:r>
                  <a:rPr kumimoji="1" lang="ja-JP" altLang="en-US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　大分県別府市石垣東</a:t>
                </a:r>
                <a:r>
                  <a:rPr kumimoji="1" lang="en-US" altLang="ja-JP" sz="2000" dirty="0">
                    <a:ln w="0"/>
                    <a:solidFill>
                      <a:prstClr val="white"/>
                    </a:solidFill>
                    <a:latin typeface="Calibri"/>
                    <a:ea typeface="ＭＳ Ｐゴシック" panose="020B0600070205080204" pitchFamily="50" charset="-128"/>
                  </a:rPr>
                  <a:t>7-8-22</a:t>
                </a:r>
                <a:endParaRPr kumimoji="1" lang="en-US" altLang="ja-JP" sz="2000" i="0" u="none" strike="noStrike" kern="1200" cap="none" spc="0" normalizeH="0" baseline="0" noProof="0" dirty="0">
                  <a:ln w="0"/>
                  <a:solidFill>
                    <a:prstClr val="white"/>
                  </a:solidFill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xmlns="" id="{1A04F58C-74D8-4E3E-AA69-959149354E5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8920898" y="13438433"/>
                <a:ext cx="2467966" cy="1134324"/>
              </a:xfrm>
              <a:prstGeom prst="rect">
                <a:avLst/>
              </a:prstGeom>
            </p:spPr>
          </p:pic>
          <p:pic>
            <p:nvPicPr>
              <p:cNvPr id="8" name="図 7">
                <a:extLst>
                  <a:ext uri="{FF2B5EF4-FFF2-40B4-BE49-F238E27FC236}">
                    <a16:creationId xmlns:a16="http://schemas.microsoft.com/office/drawing/2014/main" xmlns="" id="{5AFE081B-E065-4C75-84D1-E8EF0D5FCFC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9305858" y="14249280"/>
                <a:ext cx="1685851" cy="866481"/>
              </a:xfrm>
              <a:prstGeom prst="rect">
                <a:avLst/>
              </a:prstGeom>
            </p:spPr>
          </p:pic>
        </p:grpSp>
      </p:grpSp>
      <p:pic>
        <p:nvPicPr>
          <p:cNvPr id="10" name="図 9">
            <a:extLst>
              <a:ext uri="{FF2B5EF4-FFF2-40B4-BE49-F238E27FC236}">
                <a16:creationId xmlns:a16="http://schemas.microsoft.com/office/drawing/2014/main" xmlns="" id="{F9332D36-C779-45D1-BE15-F51F4A563D0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6304" y="641229"/>
            <a:ext cx="3159987" cy="2991057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xmlns="" id="{95F5E790-21DC-4A11-A0AE-17E63419C79A}"/>
              </a:ext>
            </a:extLst>
          </p:cNvPr>
          <p:cNvSpPr txBox="1"/>
          <p:nvPr/>
        </p:nvSpPr>
        <p:spPr>
          <a:xfrm>
            <a:off x="-626542" y="393141"/>
            <a:ext cx="10062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6000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レストラン東洋軒</a:t>
            </a:r>
            <a:endParaRPr kumimoji="1" lang="en-US" altLang="ja-JP" sz="6000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pPr algn="ctr"/>
            <a:r>
              <a:rPr kumimoji="1" lang="ja-JP" altLang="en-US" sz="6000" u="sng" dirty="0">
                <a:solidFill>
                  <a:schemeClr val="bg1"/>
                </a:solidFill>
                <a:latin typeface="HGP明朝B" panose="02020800000000000000" pitchFamily="18" charset="-128"/>
                <a:ea typeface="HGP明朝B" panose="02020800000000000000" pitchFamily="18" charset="-128"/>
              </a:rPr>
              <a:t>本格中華オードブル</a:t>
            </a:r>
            <a:endParaRPr kumimoji="1" lang="en-US" altLang="ja-JP" sz="6000" u="sng" dirty="0">
              <a:solidFill>
                <a:schemeClr val="bg1"/>
              </a:solidFill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xmlns="" id="{71DFAA22-C89E-445A-B98D-CCA5BC44CD2F}"/>
              </a:ext>
            </a:extLst>
          </p:cNvPr>
          <p:cNvGrpSpPr/>
          <p:nvPr/>
        </p:nvGrpSpPr>
        <p:grpSpPr>
          <a:xfrm>
            <a:off x="765187" y="7917395"/>
            <a:ext cx="3629474" cy="646331"/>
            <a:chOff x="1633005" y="6641911"/>
            <a:chExt cx="3629474" cy="646331"/>
          </a:xfrm>
        </p:grpSpPr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xmlns="" id="{EF8EEC49-BAC7-44EA-912E-E36764C0BE0C}"/>
                </a:ext>
              </a:extLst>
            </p:cNvPr>
            <p:cNvSpPr txBox="1"/>
            <p:nvPr/>
          </p:nvSpPr>
          <p:spPr>
            <a:xfrm>
              <a:off x="1633005" y="6641911"/>
              <a:ext cx="3002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11,880</a:t>
              </a:r>
              <a:endParaRPr kumimoji="1" lang="ja-JP" altLang="en-US" sz="36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xmlns="" id="{B5BA6276-6E13-4B13-B30E-AE4EE99F7809}"/>
                </a:ext>
              </a:extLst>
            </p:cNvPr>
            <p:cNvSpPr txBox="1"/>
            <p:nvPr/>
          </p:nvSpPr>
          <p:spPr>
            <a:xfrm>
              <a:off x="3309645" y="6732068"/>
              <a:ext cx="1952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円</a:t>
              </a:r>
              <a:r>
                <a:rPr kumimoji="1" lang="en-US" altLang="ja-JP" sz="2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(</a:t>
              </a:r>
              <a:r>
                <a:rPr kumimoji="1" lang="ja-JP" altLang="en-US" sz="28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税込</a:t>
              </a:r>
              <a:r>
                <a:rPr kumimoji="1" lang="en-US" altLang="ja-JP" sz="2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)</a:t>
              </a:r>
              <a:endParaRPr kumimoji="1" lang="ja-JP" altLang="en-US" sz="24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xmlns="" id="{2D1360F4-A7AA-41D6-9E8D-CB1D26046163}"/>
              </a:ext>
            </a:extLst>
          </p:cNvPr>
          <p:cNvGrpSpPr/>
          <p:nvPr/>
        </p:nvGrpSpPr>
        <p:grpSpPr>
          <a:xfrm>
            <a:off x="755709" y="2881773"/>
            <a:ext cx="1544400" cy="1346723"/>
            <a:chOff x="1411388" y="3457382"/>
            <a:chExt cx="1545146" cy="1346723"/>
          </a:xfrm>
        </p:grpSpPr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623459DE-3CB5-4733-84CA-8A97363492A2}"/>
                </a:ext>
              </a:extLst>
            </p:cNvPr>
            <p:cNvSpPr/>
            <p:nvPr/>
          </p:nvSpPr>
          <p:spPr>
            <a:xfrm rot="2607932">
              <a:off x="1411388" y="3457382"/>
              <a:ext cx="1338604" cy="1346723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P創英角ｺﾞｼｯｸUB" panose="020B0900000000000000" pitchFamily="50" charset="-128"/>
                <a:ea typeface="HGP創英角ｺﾞｼｯｸUB" panose="020B0900000000000000" pitchFamily="50" charset="-128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xmlns="" id="{164A67FB-5AC7-4472-9D62-A219012AAFE3}"/>
                </a:ext>
              </a:extLst>
            </p:cNvPr>
            <p:cNvSpPr txBox="1"/>
            <p:nvPr/>
          </p:nvSpPr>
          <p:spPr>
            <a:xfrm>
              <a:off x="1840286" y="3869133"/>
              <a:ext cx="11162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人前</a:t>
              </a:r>
              <a:endParaRPr kumimoji="1" lang="ja-JP" altLang="en-US" sz="24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</p:txBody>
        </p:sp>
        <p:sp>
          <p:nvSpPr>
            <p:cNvPr id="38" name="テキスト ボックス 37">
              <a:extLst>
                <a:ext uri="{FF2B5EF4-FFF2-40B4-BE49-F238E27FC236}">
                  <a16:creationId xmlns:a16="http://schemas.microsoft.com/office/drawing/2014/main" xmlns="" id="{876DBD78-DC50-41F2-A802-E3F171A40456}"/>
                </a:ext>
              </a:extLst>
            </p:cNvPr>
            <p:cNvSpPr txBox="1"/>
            <p:nvPr/>
          </p:nvSpPr>
          <p:spPr>
            <a:xfrm>
              <a:off x="1420871" y="3698293"/>
              <a:ext cx="744488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４</a:t>
              </a:r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xmlns="" id="{7E677671-ECA9-4E2D-9228-40CA9EB1F933}"/>
              </a:ext>
            </a:extLst>
          </p:cNvPr>
          <p:cNvGrpSpPr/>
          <p:nvPr/>
        </p:nvGrpSpPr>
        <p:grpSpPr>
          <a:xfrm>
            <a:off x="9969069" y="11120486"/>
            <a:ext cx="1921969" cy="1346400"/>
            <a:chOff x="9640376" y="11238852"/>
            <a:chExt cx="1921969" cy="1346400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xmlns="" id="{A463050B-5B43-4AC4-9AF0-CC68D0953393}"/>
                </a:ext>
              </a:extLst>
            </p:cNvPr>
            <p:cNvSpPr txBox="1"/>
            <p:nvPr/>
          </p:nvSpPr>
          <p:spPr>
            <a:xfrm>
              <a:off x="9640376" y="11645539"/>
              <a:ext cx="162462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６人前</a:t>
              </a:r>
            </a:p>
          </p:txBody>
        </p:sp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xmlns="" id="{E5B61CFF-FCB9-4410-B9DE-69E370F84758}"/>
                </a:ext>
              </a:extLst>
            </p:cNvPr>
            <p:cNvSpPr/>
            <p:nvPr/>
          </p:nvSpPr>
          <p:spPr>
            <a:xfrm rot="18919207">
              <a:off x="9779485" y="11238852"/>
              <a:ext cx="1346400" cy="1346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DA433EEF-D6CB-4DE7-B03A-E2EEA48345DB}"/>
                </a:ext>
              </a:extLst>
            </p:cNvPr>
            <p:cNvSpPr txBox="1"/>
            <p:nvPr/>
          </p:nvSpPr>
          <p:spPr>
            <a:xfrm>
              <a:off x="9842101" y="11498169"/>
              <a:ext cx="706399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44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６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xmlns="" id="{2E237F83-1CCF-4B69-BCB3-2EC921DA5019}"/>
                </a:ext>
              </a:extLst>
            </p:cNvPr>
            <p:cNvSpPr txBox="1"/>
            <p:nvPr/>
          </p:nvSpPr>
          <p:spPr>
            <a:xfrm>
              <a:off x="10264407" y="11650442"/>
              <a:ext cx="129793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人前</a:t>
              </a:r>
            </a:p>
          </p:txBody>
        </p:sp>
      </p:grp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xmlns="" id="{B71709FC-ED48-46DB-9CDE-8E2395F052A5}"/>
              </a:ext>
            </a:extLst>
          </p:cNvPr>
          <p:cNvGrpSpPr/>
          <p:nvPr/>
        </p:nvGrpSpPr>
        <p:grpSpPr>
          <a:xfrm>
            <a:off x="463098" y="8717459"/>
            <a:ext cx="6081325" cy="4103531"/>
            <a:chOff x="764812" y="9183742"/>
            <a:chExt cx="6081325" cy="4103531"/>
          </a:xfrm>
        </p:grpSpPr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xmlns="" id="{7457216B-7AE6-468B-8ABD-D56B8DA0BC45}"/>
                </a:ext>
              </a:extLst>
            </p:cNvPr>
            <p:cNvCxnSpPr>
              <a:cxnSpLocks/>
            </p:cNvCxnSpPr>
            <p:nvPr/>
          </p:nvCxnSpPr>
          <p:spPr>
            <a:xfrm>
              <a:off x="978049" y="9183742"/>
              <a:ext cx="4835976" cy="0"/>
            </a:xfrm>
            <a:prstGeom prst="line">
              <a:avLst/>
            </a:prstGeom>
            <a:ln w="69850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四角形: 角を丸くする 39">
              <a:extLst>
                <a:ext uri="{FF2B5EF4-FFF2-40B4-BE49-F238E27FC236}">
                  <a16:creationId xmlns:a16="http://schemas.microsoft.com/office/drawing/2014/main" xmlns="" id="{C410B21C-B443-4685-93BE-0AC9548FC34E}"/>
                </a:ext>
              </a:extLst>
            </p:cNvPr>
            <p:cNvSpPr/>
            <p:nvPr/>
          </p:nvSpPr>
          <p:spPr>
            <a:xfrm>
              <a:off x="764812" y="9419616"/>
              <a:ext cx="5049213" cy="3867657"/>
            </a:xfrm>
            <a:prstGeom prst="round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xmlns="" id="{D38CBFEB-E36D-4939-B143-6CB1DD4F277A}"/>
                </a:ext>
              </a:extLst>
            </p:cNvPr>
            <p:cNvSpPr txBox="1"/>
            <p:nvPr/>
          </p:nvSpPr>
          <p:spPr>
            <a:xfrm>
              <a:off x="1276957" y="9753997"/>
              <a:ext cx="556918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・クラゲの酢もの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・大エビのチリソース煮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・海鮮塩炒め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・牛肉の</a:t>
              </a:r>
              <a:r>
                <a:rPr kumimoji="1" lang="en-US" altLang="ja-JP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XО</a:t>
              </a:r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醤炒め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・春巻き・焼売</a:t>
              </a:r>
              <a:endParaRPr kumimoji="1" lang="en-US" altLang="ja-JP" sz="3200" dirty="0">
                <a:latin typeface="HGP明朝B" panose="02020800000000000000" pitchFamily="18" charset="-128"/>
                <a:ea typeface="HGP明朝B" panose="02020800000000000000" pitchFamily="18" charset="-128"/>
              </a:endParaRPr>
            </a:p>
            <a:p>
              <a:r>
                <a:rPr kumimoji="1" lang="ja-JP" altLang="en-US" sz="3200" dirty="0">
                  <a:latin typeface="HGP明朝B" panose="02020800000000000000" pitchFamily="18" charset="-128"/>
                  <a:ea typeface="HGP明朝B" panose="02020800000000000000" pitchFamily="18" charset="-128"/>
                </a:rPr>
                <a:t>・からあげ</a:t>
              </a:r>
            </a:p>
          </p:txBody>
        </p:sp>
      </p:grpSp>
      <p:grpSp>
        <p:nvGrpSpPr>
          <p:cNvPr id="39" name="グループ化 38">
            <a:extLst>
              <a:ext uri="{FF2B5EF4-FFF2-40B4-BE49-F238E27FC236}">
                <a16:creationId xmlns:a16="http://schemas.microsoft.com/office/drawing/2014/main" xmlns="" id="{3B8CA21A-327B-4022-87F2-7FC47DD0196A}"/>
              </a:ext>
            </a:extLst>
          </p:cNvPr>
          <p:cNvGrpSpPr/>
          <p:nvPr/>
        </p:nvGrpSpPr>
        <p:grpSpPr>
          <a:xfrm>
            <a:off x="8244352" y="3559535"/>
            <a:ext cx="3373233" cy="664331"/>
            <a:chOff x="1556805" y="6591111"/>
            <a:chExt cx="3373233" cy="664331"/>
          </a:xfrm>
        </p:grpSpPr>
        <p:sp>
          <p:nvSpPr>
            <p:cNvPr id="41" name="テキスト ボックス 40">
              <a:extLst>
                <a:ext uri="{FF2B5EF4-FFF2-40B4-BE49-F238E27FC236}">
                  <a16:creationId xmlns:a16="http://schemas.microsoft.com/office/drawing/2014/main" xmlns="" id="{F2376919-69E4-41D3-B72F-0E3B47FB716C}"/>
                </a:ext>
              </a:extLst>
            </p:cNvPr>
            <p:cNvSpPr txBox="1"/>
            <p:nvPr/>
          </p:nvSpPr>
          <p:spPr>
            <a:xfrm>
              <a:off x="1556805" y="6591111"/>
              <a:ext cx="30020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3600" b="1" dirty="0" smtClean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8,640</a:t>
              </a:r>
              <a:endParaRPr kumimoji="1" lang="ja-JP" altLang="en-US" sz="36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  <p:sp>
          <p:nvSpPr>
            <p:cNvPr id="46" name="テキスト ボックス 45">
              <a:extLst>
                <a:ext uri="{FF2B5EF4-FFF2-40B4-BE49-F238E27FC236}">
                  <a16:creationId xmlns:a16="http://schemas.microsoft.com/office/drawing/2014/main" xmlns="" id="{2D527371-1C92-423D-A62E-4E6783217B4C}"/>
                </a:ext>
              </a:extLst>
            </p:cNvPr>
            <p:cNvSpPr txBox="1"/>
            <p:nvPr/>
          </p:nvSpPr>
          <p:spPr>
            <a:xfrm>
              <a:off x="2977204" y="6732222"/>
              <a:ext cx="195283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円</a:t>
              </a:r>
              <a:r>
                <a:rPr kumimoji="1" lang="en-US" altLang="ja-JP" sz="2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(</a:t>
              </a:r>
              <a:r>
                <a:rPr kumimoji="1" lang="ja-JP" altLang="en-US" sz="28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税込</a:t>
              </a:r>
              <a:r>
                <a:rPr kumimoji="1" lang="en-US" altLang="ja-JP" sz="2400" b="1" dirty="0">
                  <a:solidFill>
                    <a:schemeClr val="bg1"/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)</a:t>
              </a:r>
              <a:endParaRPr kumimoji="1" lang="ja-JP" altLang="en-US" sz="2400" b="1" dirty="0">
                <a:solidFill>
                  <a:schemeClr val="bg1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F1E10CA2-4663-404C-BC50-DFDAE569F91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27686" b="77783" l="16406" r="91016">
                        <a14:foregroundMark x1="45247" y1="28125" x2="44400" y2="28204"/>
                        <a14:foregroundMark x1="37167" y1="29730" x2="36295" y2="30030"/>
                        <a14:foregroundMark x1="14147" y1="46859" x2="13867" y2="47363"/>
                        <a14:foregroundMark x1="13726" y1="48345" x2="13396" y2="50644"/>
                        <a14:foregroundMark x1="13411" y1="50537" x2="16441" y2="57059"/>
                        <a14:foregroundMark x1="61874" y1="77534" x2="63672" y2="77490"/>
                        <a14:foregroundMark x1="63672" y1="77490" x2="65478" y2="76282"/>
                        <a14:foregroundMark x1="82018" y1="35290" x2="67513" y2="29053"/>
                        <a14:foregroundMark x1="67513" y1="29053" x2="56510" y2="27734"/>
                        <a14:foregroundMark x1="43081" y1="27915" x2="41992" y2="27930"/>
                        <a14:foregroundMark x1="56510" y1="27734" x2="44058" y2="27902"/>
                        <a14:foregroundMark x1="19727" y1="39697" x2="15690" y2="45898"/>
                        <a14:foregroundMark x1="17539" y1="56400" x2="26062" y2="63371"/>
                        <a14:foregroundMark x1="58646" y1="76552" x2="54126" y2="76961"/>
                        <a14:foregroundMark x1="35022" y1="68755" x2="37565" y2="67188"/>
                        <a14:foregroundMark x1="37565" y1="67188" x2="44727" y2="67041"/>
                        <a14:foregroundMark x1="44727" y1="67041" x2="52734" y2="67383"/>
                        <a14:foregroundMark x1="52734" y1="67383" x2="73919" y2="65899"/>
                        <a14:foregroundMark x1="58200" y1="76056" x2="53695" y2="76897"/>
                        <a14:foregroundMark x1="16269" y1="52480" x2="16459" y2="43514"/>
                        <a14:foregroundMark x1="42227" y1="29528" x2="49023" y2="28320"/>
                        <a14:foregroundMark x1="49023" y1="28320" x2="61784" y2="28418"/>
                        <a14:foregroundMark x1="61784" y1="28418" x2="81055" y2="34717"/>
                        <a14:foregroundMark x1="81055" y1="34717" x2="82649" y2="36250"/>
                        <a14:foregroundMark x1="89544" y1="51212" x2="89245" y2="53922"/>
                        <a14:foregroundMark x1="43530" y1="76155" x2="52018" y2="77783"/>
                        <a14:foregroundMark x1="52018" y1="77783" x2="56380" y2="77783"/>
                        <a14:foregroundMark x1="28581" y1="33252" x2="42326" y2="29386"/>
                        <a14:foregroundMark x1="62174" y1="75879" x2="58333" y2="76074"/>
                        <a14:foregroundMark x1="58333" y1="76074" x2="61458" y2="75684"/>
                        <a14:foregroundMark x1="60938" y1="75342" x2="56576" y2="74658"/>
                        <a14:foregroundMark x1="56576" y1="74658" x2="61458" y2="75391"/>
                        <a14:foregroundMark x1="61458" y1="75391" x2="60938" y2="75684"/>
                        <a14:foregroundMark x1="37467" y1="71667" x2="38675" y2="72649"/>
                        <a14:foregroundMark x1="42200" y1="74665" x2="40430" y2="70264"/>
                        <a14:foregroundMark x1="40430" y1="70264" x2="37174" y2="67725"/>
                        <a14:foregroundMark x1="37174" y1="67725" x2="33442" y2="67725"/>
                        <a14:foregroundMark x1="74414" y1="66162" x2="74095" y2="66750"/>
                        <a14:foregroundMark x1="71522" y1="70266" x2="69792" y2="71680"/>
                        <a14:foregroundMark x1="69792" y1="71680" x2="70703" y2="68018"/>
                        <a14:foregroundMark x1="70703" y1="68018" x2="72575" y2="67207"/>
                        <a14:foregroundMark x1="72656" y1="68262" x2="69922" y2="70752"/>
                        <a14:foregroundMark x1="69922" y1="70752" x2="72135" y2="68848"/>
                        <a14:foregroundMark x1="86003" y1="57666" x2="83789" y2="60205"/>
                        <a14:foregroundMark x1="83789" y1="60205" x2="86003" y2="57666"/>
                        <a14:foregroundMark x1="84505" y1="60107" x2="83724" y2="60303"/>
                        <a14:foregroundMark x1="36778" y1="72038" x2="37891" y2="72754"/>
                        <a14:foregroundMark x1="37641" y1="71572" x2="36849" y2="67822"/>
                        <a14:foregroundMark x1="37891" y1="72754" x2="37650" y2="71612"/>
                        <a14:foregroundMark x1="36849" y1="67822" x2="32357" y2="67090"/>
                        <a14:foregroundMark x1="84766" y1="37744" x2="88477" y2="48828"/>
                        <a14:foregroundMark x1="88477" y1="48828" x2="89844" y2="45654"/>
                        <a14:foregroundMark x1="89844" y1="45654" x2="85677" y2="39063"/>
                        <a14:foregroundMark x1="85677" y1="39063" x2="85026" y2="38672"/>
                        <a14:foregroundMark x1="88281" y1="43799" x2="89323" y2="47314"/>
                        <a14:foregroundMark x1="89323" y1="47314" x2="87826" y2="44580"/>
                        <a14:foregroundMark x1="30924" y1="67139" x2="27930" y2="65771"/>
                        <a14:foregroundMark x1="27669" y1="65039" x2="23372" y2="62549"/>
                        <a14:foregroundMark x1="23633" y1="63721" x2="23633" y2="63721"/>
                        <a14:foregroundMark x1="21549" y1="61816" x2="24349" y2="63916"/>
                        <a14:backgroundMark x1="28547" y1="33300" x2="27604" y2="33594"/>
                        <a14:backgroundMark x1="44531" y1="28320" x2="42451" y2="28968"/>
                        <a14:backgroundMark x1="27604" y1="33594" x2="19401" y2="39258"/>
                        <a14:backgroundMark x1="19401" y1="39258" x2="16081" y2="43359"/>
                        <a14:backgroundMark x1="16081" y1="43359" x2="14453" y2="50391"/>
                        <a14:backgroundMark x1="14453" y1="50391" x2="16667" y2="57227"/>
                        <a14:backgroundMark x1="16667" y1="57227" x2="19661" y2="60938"/>
                        <a14:backgroundMark x1="19661" y1="60938" x2="21429" y2="61887"/>
                        <a14:backgroundMark x1="56411" y1="77747" x2="59701" y2="77686"/>
                        <a14:backgroundMark x1="59701" y1="77686" x2="61458" y2="80957"/>
                        <a14:backgroundMark x1="61458" y1="80957" x2="62435" y2="80273"/>
                        <a14:backgroundMark x1="87013" y1="41046" x2="88281" y2="42627"/>
                        <a14:backgroundMark x1="83659" y1="36865" x2="84416" y2="37809"/>
                        <a14:backgroundMark x1="89900" y1="49668" x2="90234" y2="51123"/>
                        <a14:backgroundMark x1="88281" y1="42627" x2="88420" y2="43233"/>
                        <a14:backgroundMark x1="90234" y1="51123" x2="90234" y2="54150"/>
                        <a14:backgroundMark x1="90234" y1="54150" x2="89779" y2="55225"/>
                        <a14:backgroundMark x1="70378" y1="72559" x2="66471" y2="75146"/>
                        <a14:backgroundMark x1="66471" y1="75146" x2="62545" y2="76296"/>
                        <a14:backgroundMark x1="83744" y1="60185" x2="81576" y2="62500"/>
                        <a14:backgroundMark x1="89258" y1="54297" x2="86074" y2="57697"/>
                        <a14:backgroundMark x1="81576" y1="62500" x2="76628" y2="65088"/>
                        <a14:backgroundMark x1="82943" y1="36084" x2="84966" y2="37707"/>
                        <a14:backgroundMark x1="76107" y1="67725" x2="72852" y2="71045"/>
                        <a14:backgroundMark x1="72852" y1="71045" x2="76693" y2="68506"/>
                        <a14:backgroundMark x1="76693" y1="68506" x2="76107" y2="67920"/>
                        <a14:backgroundMark x1="87500" y1="59229" x2="86979" y2="59424"/>
                        <a14:backgroundMark x1="85482" y1="34961" x2="86026" y2="37512"/>
                        <a14:backgroundMark x1="86263" y1="38623" x2="86133" y2="35498"/>
                        <a14:backgroundMark x1="86133" y1="35498" x2="84701" y2="35498"/>
                        <a14:backgroundMark x1="88997" y1="37207" x2="86849" y2="40137"/>
                        <a14:backgroundMark x1="86849" y1="40137" x2="88867" y2="37549"/>
                        <a14:backgroundMark x1="88867" y1="37549" x2="88216" y2="36865"/>
                        <a14:backgroundMark x1="86458" y1="58643" x2="85156" y2="61328"/>
                        <a14:backgroundMark x1="85156" y1="61328" x2="88021" y2="59033"/>
                        <a14:backgroundMark x1="88021" y1="59033" x2="86263" y2="58883"/>
                        <a14:backgroundMark x1="17448" y1="57324" x2="15430" y2="53711"/>
                        <a14:backgroundMark x1="15430" y1="53711" x2="15169" y2="48926"/>
                        <a14:backgroundMark x1="15169" y1="48926" x2="12370" y2="46924"/>
                        <a14:backgroundMark x1="12370" y1="46924" x2="11719" y2="54688"/>
                        <a14:backgroundMark x1="11719" y1="54688" x2="13411" y2="57373"/>
                        <a14:backgroundMark x1="13411" y1="57373" x2="16992" y2="57910"/>
                        <a14:backgroundMark x1="31380" y1="30762" x2="26302" y2="32666"/>
                        <a14:backgroundMark x1="26302" y1="32666" x2="29883" y2="30664"/>
                        <a14:backgroundMark x1="29883" y1="30664" x2="29102" y2="30615"/>
                        <a14:backgroundMark x1="41992" y1="29053" x2="37370" y2="29932"/>
                        <a14:backgroundMark x1="37370" y1="29932" x2="41536" y2="28613"/>
                        <a14:backgroundMark x1="41536" y1="28613" x2="41211" y2="29248"/>
                        <a14:backgroundMark x1="38215" y1="73414" x2="43294" y2="76318"/>
                        <a14:backgroundMark x1="37501" y1="73006" x2="38175" y2="73391"/>
                        <a14:backgroundMark x1="43294" y1="76318" x2="39583" y2="75488"/>
                        <a14:backgroundMark x1="39583" y1="75488" x2="37512" y2="72999"/>
                        <a14:backgroundMark x1="76953" y1="64844" x2="74931" y2="66312"/>
                        <a14:backgroundMark x1="31641" y1="67725" x2="36719" y2="72070"/>
                        <a14:backgroundMark x1="74089" y1="66748" x2="71810" y2="703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008" t="28498" r="10487" b="22886"/>
          <a:stretch/>
        </p:blipFill>
        <p:spPr>
          <a:xfrm>
            <a:off x="6512647" y="2831667"/>
            <a:ext cx="1292429" cy="113974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2688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正方形/長方形 11"/>
          <p:cNvSpPr/>
          <p:nvPr/>
        </p:nvSpPr>
        <p:spPr>
          <a:xfrm>
            <a:off x="687827" y="286809"/>
            <a:ext cx="10796510" cy="15798403"/>
          </a:xfrm>
          <a:prstGeom prst="rect">
            <a:avLst/>
          </a:prstGeom>
          <a:noFill/>
          <a:ln w="212725" cmpd="thinThick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0530"/>
            <a:endParaRPr kumimoji="1" lang="ja-JP" altLang="en-US" sz="2954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962480" y="1088766"/>
            <a:ext cx="5635712" cy="12464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◆とり天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・本家とり天（</a:t>
            </a:r>
            <a:r>
              <a:rPr kumimoji="1" lang="en-US" altLang="ja-JP" sz="2297" dirty="0">
                <a:solidFill>
                  <a:prstClr val="black"/>
                </a:solidFill>
              </a:rPr>
              <a:t>200</a:t>
            </a:r>
            <a:r>
              <a:rPr kumimoji="1" lang="ja-JP" altLang="en-US" sz="2297" dirty="0">
                <a:solidFill>
                  <a:prstClr val="black"/>
                </a:solidFill>
              </a:rPr>
              <a:t>ｇ）・・・・・・・・￥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900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・本家</a:t>
            </a:r>
            <a:r>
              <a:rPr kumimoji="1" lang="ja-JP" altLang="en-US" sz="2297" dirty="0" err="1">
                <a:solidFill>
                  <a:prstClr val="black"/>
                </a:solidFill>
              </a:rPr>
              <a:t>ゆず</a:t>
            </a:r>
            <a:r>
              <a:rPr kumimoji="1" lang="ja-JP" altLang="en-US" sz="2297" dirty="0">
                <a:solidFill>
                  <a:prstClr val="black"/>
                </a:solidFill>
              </a:rPr>
              <a:t>とり天（</a:t>
            </a:r>
            <a:r>
              <a:rPr kumimoji="1" lang="en-US" altLang="ja-JP" sz="2297" dirty="0">
                <a:solidFill>
                  <a:prstClr val="black"/>
                </a:solidFill>
              </a:rPr>
              <a:t>200</a:t>
            </a:r>
            <a:r>
              <a:rPr kumimoji="1" lang="ja-JP" altLang="en-US" sz="2297" dirty="0">
                <a:solidFill>
                  <a:prstClr val="black"/>
                </a:solidFill>
              </a:rPr>
              <a:t>ｇ）・・・・￥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972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◆定食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・本家とり天定食・・・・・・・・・・￥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1,350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・本家</a:t>
            </a:r>
            <a:r>
              <a:rPr kumimoji="1" lang="ja-JP" altLang="en-US" sz="2297" dirty="0" err="1">
                <a:solidFill>
                  <a:prstClr val="black"/>
                </a:solidFill>
              </a:rPr>
              <a:t>ゆず</a:t>
            </a:r>
            <a:r>
              <a:rPr kumimoji="1" lang="ja-JP" altLang="en-US" sz="2297" dirty="0">
                <a:solidFill>
                  <a:prstClr val="black"/>
                </a:solidFill>
              </a:rPr>
              <a:t>とり天定食・・・・・・￥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1,458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・麻婆豆腐＆とり天定食・・・・￥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1,965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・八宝菜＆酢豚定食・・・・・・・￥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1,965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・ｴﾋﾞﾁﾘ＆青椒肉絲定食・・・・￥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2,203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◆菜料・豆腐料理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・麻婆豆腐</a:t>
            </a:r>
            <a:r>
              <a:rPr kumimoji="1" lang="en-US" altLang="ja-JP" sz="2297" dirty="0">
                <a:solidFill>
                  <a:prstClr val="black"/>
                </a:solidFill>
              </a:rPr>
              <a:t>[</a:t>
            </a:r>
            <a:r>
              <a:rPr kumimoji="1" lang="ja-JP" altLang="en-US" sz="2297" dirty="0">
                <a:solidFill>
                  <a:prstClr val="black"/>
                </a:solidFill>
              </a:rPr>
              <a:t>甘口</a:t>
            </a:r>
            <a:r>
              <a:rPr kumimoji="1" lang="en-US" altLang="ja-JP" sz="2297" dirty="0">
                <a:solidFill>
                  <a:prstClr val="black"/>
                </a:solidFill>
              </a:rPr>
              <a:t>/</a:t>
            </a:r>
            <a:r>
              <a:rPr kumimoji="1" lang="ja-JP" altLang="en-US" sz="2297" dirty="0">
                <a:solidFill>
                  <a:prstClr val="black"/>
                </a:solidFill>
              </a:rPr>
              <a:t>中辛</a:t>
            </a:r>
            <a:r>
              <a:rPr kumimoji="1" lang="en-US" altLang="ja-JP" sz="2297" dirty="0">
                <a:solidFill>
                  <a:prstClr val="black"/>
                </a:solidFill>
              </a:rPr>
              <a:t>/</a:t>
            </a:r>
            <a:r>
              <a:rPr kumimoji="1" lang="ja-JP" altLang="en-US" sz="2297" dirty="0">
                <a:solidFill>
                  <a:prstClr val="black"/>
                </a:solidFill>
              </a:rPr>
              <a:t>辛口</a:t>
            </a:r>
            <a:r>
              <a:rPr kumimoji="1" lang="en-US" altLang="ja-JP" sz="2297" dirty="0">
                <a:solidFill>
                  <a:prstClr val="black"/>
                </a:solidFill>
              </a:rPr>
              <a:t>]</a:t>
            </a:r>
            <a:r>
              <a:rPr kumimoji="1" lang="ja-JP" altLang="en-US" sz="2297" dirty="0">
                <a:solidFill>
                  <a:prstClr val="black"/>
                </a:solidFill>
              </a:rPr>
              <a:t>￥</a:t>
            </a:r>
            <a:r>
              <a:rPr kumimoji="1" lang="en-US" altLang="ja-JP" sz="2297" dirty="0">
                <a:solidFill>
                  <a:prstClr val="black"/>
                </a:solidFill>
              </a:rPr>
              <a:t>1,080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・四川風麻婆豆腐・・・・・・・・・￥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1,306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・麻婆茄子・・・・・・・・・・・・・・・￥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1,080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◆海鮮料理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・大エビのチリソース炒め・・￥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1,857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・エビのチリソース炒め・・・・￥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1,652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・カニと玉子の蒸焼・・・・・・・￥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1,080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・八宝菜［醤油</a:t>
            </a:r>
            <a:r>
              <a:rPr kumimoji="1" lang="en-US" altLang="ja-JP" sz="2297" dirty="0">
                <a:solidFill>
                  <a:prstClr val="black"/>
                </a:solidFill>
              </a:rPr>
              <a:t>/</a:t>
            </a:r>
            <a:r>
              <a:rPr kumimoji="1" lang="ja-JP" altLang="en-US" sz="2297" dirty="0">
                <a:solidFill>
                  <a:prstClr val="black"/>
                </a:solidFill>
              </a:rPr>
              <a:t>塩］・・・・・・・￥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1,080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◆牛肉料理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・牛肉とﾋﾟｰﾏﾝの細切り炒め￥</a:t>
            </a:r>
            <a:r>
              <a:rPr kumimoji="1" lang="en-US" altLang="ja-JP" sz="2297" dirty="0">
                <a:solidFill>
                  <a:prstClr val="black"/>
                </a:solidFill>
              </a:rPr>
              <a:t>1,404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◆鶏肉料理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・鶏の唐揚げ・・・・・・・・・・・・￥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1,155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◆豚肉料理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・ニラと豚肉の炒め物・・・・・￥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1,080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・酢豚・・・・・・・・・・・・・・・・・・￥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1,155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・野菜と豚ﾐﾝﾁのﾚﾀｽ包み・・￥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1,155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・豚肉とﾋﾟｰﾏﾝの細切り炒め￥</a:t>
            </a:r>
            <a:r>
              <a:rPr kumimoji="1" lang="en-US" altLang="ja-JP" sz="2297" dirty="0">
                <a:solidFill>
                  <a:prstClr val="black"/>
                </a:solidFill>
              </a:rPr>
              <a:t>1,155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・豚肉とｷｬﾍﾞﾂの味噌炒め・・￥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1,155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・豚肉の角煮</a:t>
            </a:r>
            <a:r>
              <a:rPr kumimoji="1" lang="en-US" altLang="ja-JP" sz="2297" dirty="0">
                <a:solidFill>
                  <a:prstClr val="black"/>
                </a:solidFill>
              </a:rPr>
              <a:t>(</a:t>
            </a:r>
            <a:r>
              <a:rPr kumimoji="1" lang="ja-JP" altLang="en-US" sz="2297" dirty="0">
                <a:solidFill>
                  <a:prstClr val="black"/>
                </a:solidFill>
              </a:rPr>
              <a:t>ﾏﾝﾄｳ</a:t>
            </a:r>
            <a:r>
              <a:rPr kumimoji="1" lang="en-US" altLang="ja-JP" sz="2297" dirty="0">
                <a:solidFill>
                  <a:prstClr val="black"/>
                </a:solidFill>
              </a:rPr>
              <a:t>2</a:t>
            </a:r>
            <a:r>
              <a:rPr kumimoji="1" lang="ja-JP" altLang="en-US" sz="2297" dirty="0">
                <a:solidFill>
                  <a:prstClr val="black"/>
                </a:solidFill>
              </a:rPr>
              <a:t>個付き</a:t>
            </a:r>
            <a:r>
              <a:rPr kumimoji="1" lang="en-US" altLang="ja-JP" sz="2297" dirty="0">
                <a:solidFill>
                  <a:prstClr val="black"/>
                </a:solidFill>
              </a:rPr>
              <a:t>)</a:t>
            </a:r>
            <a:r>
              <a:rPr kumimoji="1" lang="ja-JP" altLang="en-US" sz="2297" dirty="0">
                <a:solidFill>
                  <a:prstClr val="black"/>
                </a:solidFill>
              </a:rPr>
              <a:t>￥</a:t>
            </a:r>
            <a:r>
              <a:rPr kumimoji="1" lang="en-US" altLang="ja-JP" sz="2297" dirty="0">
                <a:solidFill>
                  <a:prstClr val="black"/>
                </a:solidFill>
              </a:rPr>
              <a:t>2,008</a:t>
            </a:r>
            <a:endParaRPr kumimoji="1" lang="ja-JP" altLang="en-US" sz="2297" dirty="0">
              <a:solidFill>
                <a:prstClr val="black"/>
              </a:solidFill>
            </a:endParaRP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5848624" y="1088766"/>
            <a:ext cx="5635712" cy="7515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◆麺料理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・焼きビーフン・・・・・・・・・・・・￥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810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・五目</a:t>
            </a:r>
            <a:r>
              <a:rPr kumimoji="1" lang="ja-JP" altLang="en-US" sz="2297" dirty="0" err="1">
                <a:solidFill>
                  <a:prstClr val="black"/>
                </a:solidFill>
              </a:rPr>
              <a:t>あん</a:t>
            </a:r>
            <a:r>
              <a:rPr kumimoji="1" lang="ja-JP" altLang="en-US" sz="2297" dirty="0">
                <a:solidFill>
                  <a:prstClr val="black"/>
                </a:solidFill>
              </a:rPr>
              <a:t>かけ揚げ麺</a:t>
            </a:r>
            <a:r>
              <a:rPr kumimoji="1" lang="en-US" altLang="ja-JP" sz="2297" dirty="0">
                <a:solidFill>
                  <a:prstClr val="black"/>
                </a:solidFill>
              </a:rPr>
              <a:t>or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　　　　焼き麺</a:t>
            </a:r>
            <a:r>
              <a:rPr kumimoji="1" lang="en-US" altLang="ja-JP" sz="2297" dirty="0">
                <a:solidFill>
                  <a:prstClr val="black"/>
                </a:solidFill>
              </a:rPr>
              <a:t>[</a:t>
            </a:r>
            <a:r>
              <a:rPr kumimoji="1" lang="ja-JP" altLang="en-US" sz="2297" dirty="0">
                <a:solidFill>
                  <a:prstClr val="black"/>
                </a:solidFill>
              </a:rPr>
              <a:t>塩</a:t>
            </a:r>
            <a:r>
              <a:rPr kumimoji="1" lang="en-US" altLang="ja-JP" sz="2297" dirty="0">
                <a:solidFill>
                  <a:prstClr val="black"/>
                </a:solidFill>
              </a:rPr>
              <a:t>/</a:t>
            </a:r>
            <a:r>
              <a:rPr kumimoji="1" lang="ja-JP" altLang="en-US" sz="2297" dirty="0">
                <a:solidFill>
                  <a:prstClr val="black"/>
                </a:solidFill>
              </a:rPr>
              <a:t>醤油</a:t>
            </a:r>
            <a:r>
              <a:rPr kumimoji="1" lang="en-US" altLang="ja-JP" sz="2297" dirty="0">
                <a:solidFill>
                  <a:prstClr val="black"/>
                </a:solidFill>
              </a:rPr>
              <a:t>]</a:t>
            </a:r>
            <a:r>
              <a:rPr kumimoji="1" lang="ja-JP" altLang="en-US" sz="2297" dirty="0">
                <a:solidFill>
                  <a:prstClr val="black"/>
                </a:solidFill>
              </a:rPr>
              <a:t>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810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・五目やきそば・・・・・・・・・・・￥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810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◆御飯料理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・チャーハン</a:t>
            </a:r>
            <a:r>
              <a:rPr kumimoji="1" lang="ja-JP" altLang="en-US" sz="1477" dirty="0">
                <a:solidFill>
                  <a:prstClr val="black"/>
                </a:solidFill>
              </a:rPr>
              <a:t>（ミニスープ付）</a:t>
            </a:r>
            <a:r>
              <a:rPr kumimoji="1" lang="ja-JP" altLang="en-US" sz="2297" dirty="0">
                <a:solidFill>
                  <a:prstClr val="black"/>
                </a:solidFill>
              </a:rPr>
              <a:t>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702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・半チャーハン</a:t>
            </a:r>
            <a:r>
              <a:rPr kumimoji="1" lang="ja-JP" altLang="en-US" sz="1477" dirty="0">
                <a:solidFill>
                  <a:prstClr val="black"/>
                </a:solidFill>
              </a:rPr>
              <a:t>（ミニスープ付）</a:t>
            </a:r>
            <a:r>
              <a:rPr kumimoji="1" lang="ja-JP" altLang="en-US" sz="2297" dirty="0">
                <a:solidFill>
                  <a:prstClr val="black"/>
                </a:solidFill>
              </a:rPr>
              <a:t>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453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・天津飯</a:t>
            </a:r>
            <a:r>
              <a:rPr kumimoji="1" lang="ja-JP" altLang="en-US" sz="1477" dirty="0">
                <a:solidFill>
                  <a:prstClr val="black"/>
                </a:solidFill>
              </a:rPr>
              <a:t>（ミニスープ付） </a:t>
            </a:r>
            <a:r>
              <a:rPr kumimoji="1" lang="ja-JP" altLang="en-US" sz="2297" dirty="0">
                <a:solidFill>
                  <a:prstClr val="black"/>
                </a:solidFill>
              </a:rPr>
              <a:t>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810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・中華飯</a:t>
            </a:r>
            <a:r>
              <a:rPr kumimoji="1" lang="ja-JP" altLang="en-US" sz="1477" dirty="0">
                <a:solidFill>
                  <a:prstClr val="black"/>
                </a:solidFill>
              </a:rPr>
              <a:t>（ミニスープ付） </a:t>
            </a:r>
            <a:r>
              <a:rPr kumimoji="1" lang="ja-JP" altLang="en-US" sz="2297" dirty="0">
                <a:solidFill>
                  <a:prstClr val="black"/>
                </a:solidFill>
              </a:rPr>
              <a:t>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810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・ｴﾋﾞ入りﾁｬｰﾊﾝ</a:t>
            </a:r>
            <a:r>
              <a:rPr kumimoji="1" lang="ja-JP" altLang="en-US" sz="1477" dirty="0">
                <a:solidFill>
                  <a:prstClr val="black"/>
                </a:solidFill>
              </a:rPr>
              <a:t>（ミニスープ付）</a:t>
            </a:r>
            <a:r>
              <a:rPr kumimoji="1" lang="ja-JP" altLang="en-US" sz="2297" dirty="0">
                <a:solidFill>
                  <a:prstClr val="black"/>
                </a:solidFill>
              </a:rPr>
              <a:t>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1,004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・ﾌｶﾋﾚ</a:t>
            </a:r>
            <a:r>
              <a:rPr kumimoji="1" lang="ja-JP" altLang="en-US" sz="2297" dirty="0" err="1">
                <a:solidFill>
                  <a:prstClr val="black"/>
                </a:solidFill>
              </a:rPr>
              <a:t>あん</a:t>
            </a:r>
            <a:r>
              <a:rPr kumimoji="1" lang="ja-JP" altLang="en-US" sz="2297" dirty="0">
                <a:solidFill>
                  <a:prstClr val="black"/>
                </a:solidFill>
              </a:rPr>
              <a:t>かけﾁｬｰﾊﾝ</a:t>
            </a:r>
            <a:r>
              <a:rPr kumimoji="1" lang="ja-JP" altLang="en-US" sz="1477" dirty="0">
                <a:solidFill>
                  <a:prstClr val="black"/>
                </a:solidFill>
              </a:rPr>
              <a:t>（ミニスープ付）</a:t>
            </a:r>
            <a:r>
              <a:rPr kumimoji="1" lang="ja-JP" altLang="en-US" sz="2297" dirty="0">
                <a:solidFill>
                  <a:prstClr val="black"/>
                </a:solidFill>
              </a:rPr>
              <a:t>￥</a:t>
            </a:r>
            <a:r>
              <a:rPr kumimoji="1" lang="en-US" altLang="ja-JP" sz="2297" dirty="0">
                <a:solidFill>
                  <a:prstClr val="black"/>
                </a:solidFill>
              </a:rPr>
              <a:t>1,101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b="1" dirty="0">
                <a:solidFill>
                  <a:prstClr val="black"/>
                </a:solidFill>
              </a:rPr>
              <a:t>◆点心</a:t>
            </a:r>
            <a:endParaRPr kumimoji="1" lang="en-US" altLang="ja-JP" sz="2297" b="1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・春巻き（</a:t>
            </a:r>
            <a:r>
              <a:rPr kumimoji="1" lang="en-US" altLang="ja-JP" sz="2297" dirty="0">
                <a:solidFill>
                  <a:prstClr val="black"/>
                </a:solidFill>
              </a:rPr>
              <a:t>1</a:t>
            </a:r>
            <a:r>
              <a:rPr kumimoji="1" lang="ja-JP" altLang="en-US" sz="2297" dirty="0">
                <a:solidFill>
                  <a:prstClr val="black"/>
                </a:solidFill>
              </a:rPr>
              <a:t>本）・・・・・・・・・・・・￥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162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・焼き餃子（</a:t>
            </a:r>
            <a:r>
              <a:rPr kumimoji="1" lang="en-US" altLang="ja-JP" sz="2297" dirty="0">
                <a:solidFill>
                  <a:prstClr val="black"/>
                </a:solidFill>
              </a:rPr>
              <a:t>8</a:t>
            </a:r>
            <a:r>
              <a:rPr kumimoji="1" lang="ja-JP" altLang="en-US" sz="2297" dirty="0">
                <a:solidFill>
                  <a:prstClr val="black"/>
                </a:solidFill>
              </a:rPr>
              <a:t>個入り）・・・・・・・￥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658</a:t>
            </a: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・</a:t>
            </a:r>
            <a:r>
              <a:rPr kumimoji="1" lang="ja-JP" altLang="en-US" sz="2297" dirty="0" err="1">
                <a:solidFill>
                  <a:prstClr val="black"/>
                </a:solidFill>
              </a:rPr>
              <a:t>い</a:t>
            </a:r>
            <a:r>
              <a:rPr kumimoji="1" lang="ja-JP" altLang="en-US" sz="2297" dirty="0">
                <a:solidFill>
                  <a:prstClr val="black"/>
                </a:solidFill>
              </a:rPr>
              <a:t>もの飴たき・・・・・・・・・・・・￥</a:t>
            </a:r>
            <a:r>
              <a:rPr kumimoji="1" lang="en-US" altLang="ja-JP" sz="2297" dirty="0">
                <a:solidFill>
                  <a:prstClr val="black"/>
                </a:solidFill>
              </a:rPr>
              <a:t>810</a:t>
            </a: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r>
              <a:rPr kumimoji="1" lang="ja-JP" altLang="en-US" sz="2297" dirty="0">
                <a:solidFill>
                  <a:prstClr val="black"/>
                </a:solidFill>
              </a:rPr>
              <a:t>　</a:t>
            </a:r>
            <a:endParaRPr kumimoji="1" lang="en-US" altLang="ja-JP" sz="2297" dirty="0">
              <a:solidFill>
                <a:prstClr val="black"/>
              </a:solidFill>
            </a:endParaRPr>
          </a:p>
          <a:p>
            <a:pPr defTabSz="1500530"/>
            <a:endParaRPr kumimoji="1" lang="en-US" altLang="ja-JP" sz="2297" dirty="0">
              <a:solidFill>
                <a:prstClr val="black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752" t="1941" r="13617" b="99"/>
          <a:stretch/>
        </p:blipFill>
        <p:spPr>
          <a:xfrm>
            <a:off x="793821" y="14132843"/>
            <a:ext cx="2038049" cy="1860477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65" t="10129" r="5264" b="5806"/>
          <a:stretch/>
        </p:blipFill>
        <p:spPr>
          <a:xfrm>
            <a:off x="2831870" y="14146044"/>
            <a:ext cx="2970260" cy="1874631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7065" t="16284" r="4401" b="7610"/>
          <a:stretch/>
        </p:blipFill>
        <p:spPr>
          <a:xfrm>
            <a:off x="5802130" y="14146043"/>
            <a:ext cx="3239076" cy="1857825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390" t="25728" r="23074" b="9799"/>
          <a:stretch/>
        </p:blipFill>
        <p:spPr>
          <a:xfrm>
            <a:off x="8875585" y="14147427"/>
            <a:ext cx="2484629" cy="1857825"/>
          </a:xfrm>
          <a:prstGeom prst="rect">
            <a:avLst/>
          </a:prstGeom>
        </p:spPr>
      </p:pic>
      <p:sp>
        <p:nvSpPr>
          <p:cNvPr id="10" name="テキスト ボックス 9"/>
          <p:cNvSpPr txBox="1"/>
          <p:nvPr/>
        </p:nvSpPr>
        <p:spPr>
          <a:xfrm>
            <a:off x="962480" y="13534176"/>
            <a:ext cx="6703493" cy="49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500530"/>
            <a:r>
              <a:rPr kumimoji="1" lang="en-US" altLang="ja-JP" sz="1313" dirty="0">
                <a:solidFill>
                  <a:srgbClr val="FF0000"/>
                </a:solidFill>
              </a:rPr>
              <a:t>※</a:t>
            </a:r>
            <a:r>
              <a:rPr kumimoji="1" lang="ja-JP" altLang="en-US" sz="1313" dirty="0">
                <a:solidFill>
                  <a:srgbClr val="FF0000"/>
                </a:solidFill>
              </a:rPr>
              <a:t>価格は税込み表示です。</a:t>
            </a:r>
            <a:endParaRPr kumimoji="1" lang="en-US" altLang="ja-JP" sz="1313" dirty="0">
              <a:solidFill>
                <a:srgbClr val="FF0000"/>
              </a:solidFill>
            </a:endParaRPr>
          </a:p>
          <a:p>
            <a:pPr defTabSz="1500530"/>
            <a:r>
              <a:rPr kumimoji="1" lang="ja-JP" altLang="en-US" sz="1313" dirty="0">
                <a:solidFill>
                  <a:srgbClr val="FF0000"/>
                </a:solidFill>
              </a:rPr>
              <a:t>　当店は外税方式を採用しておりますので、合計金額にズレが発生する事があります。</a:t>
            </a:r>
          </a:p>
        </p:txBody>
      </p:sp>
      <p:grpSp>
        <p:nvGrpSpPr>
          <p:cNvPr id="35" name="グループ化 34"/>
          <p:cNvGrpSpPr/>
          <p:nvPr/>
        </p:nvGrpSpPr>
        <p:grpSpPr>
          <a:xfrm>
            <a:off x="926662" y="5571980"/>
            <a:ext cx="450517" cy="507932"/>
            <a:chOff x="2353602" y="4166507"/>
            <a:chExt cx="2163226" cy="2261417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583" y="4166507"/>
              <a:ext cx="1819275" cy="2095500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2353602" y="4965976"/>
              <a:ext cx="2163226" cy="1461948"/>
            </a:xfrm>
            <a:prstGeom prst="rect">
              <a:avLst/>
            </a:prstGeom>
            <a:noFill/>
          </p:spPr>
          <p:txBody>
            <a:bodyPr wrap="none" lIns="150055" tIns="75028" rIns="150055" bIns="75028">
              <a:spAutoFit/>
            </a:bodyPr>
            <a:lstStyle/>
            <a:p>
              <a:pPr algn="ctr" defTabSz="1500530"/>
              <a:r>
                <a:rPr kumimoji="1" lang="ja-JP" altLang="en-US" sz="1149" b="1" dirty="0">
                  <a:ln w="0"/>
                  <a:solidFill>
                    <a:prstClr val="black"/>
                  </a:solidFill>
                </a:rPr>
                <a:t>辛</a:t>
              </a:r>
            </a:p>
          </p:txBody>
        </p:sp>
      </p:grpSp>
      <p:grpSp>
        <p:nvGrpSpPr>
          <p:cNvPr id="36" name="グループ化 35"/>
          <p:cNvGrpSpPr/>
          <p:nvPr/>
        </p:nvGrpSpPr>
        <p:grpSpPr>
          <a:xfrm>
            <a:off x="926662" y="5205368"/>
            <a:ext cx="450517" cy="507932"/>
            <a:chOff x="2353602" y="4166507"/>
            <a:chExt cx="2163226" cy="2261417"/>
          </a:xfrm>
        </p:grpSpPr>
        <p:pic>
          <p:nvPicPr>
            <p:cNvPr id="37" name="図 3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583" y="4166507"/>
              <a:ext cx="1819275" cy="2095500"/>
            </a:xfrm>
            <a:prstGeom prst="rect">
              <a:avLst/>
            </a:prstGeom>
          </p:spPr>
        </p:pic>
        <p:sp>
          <p:nvSpPr>
            <p:cNvPr id="38" name="正方形/長方形 37"/>
            <p:cNvSpPr/>
            <p:nvPr/>
          </p:nvSpPr>
          <p:spPr>
            <a:xfrm>
              <a:off x="2353602" y="4965976"/>
              <a:ext cx="2163226" cy="1461948"/>
            </a:xfrm>
            <a:prstGeom prst="rect">
              <a:avLst/>
            </a:prstGeom>
            <a:noFill/>
          </p:spPr>
          <p:txBody>
            <a:bodyPr wrap="none" lIns="150055" tIns="75028" rIns="150055" bIns="75028">
              <a:spAutoFit/>
            </a:bodyPr>
            <a:lstStyle/>
            <a:p>
              <a:pPr algn="ctr" defTabSz="1500530"/>
              <a:r>
                <a:rPr kumimoji="1" lang="ja-JP" altLang="en-US" sz="1149" b="1" dirty="0">
                  <a:ln w="0"/>
                  <a:solidFill>
                    <a:prstClr val="black"/>
                  </a:solidFill>
                </a:rPr>
                <a:t>辛</a:t>
              </a:r>
            </a:p>
          </p:txBody>
        </p:sp>
      </p:grpSp>
      <p:grpSp>
        <p:nvGrpSpPr>
          <p:cNvPr id="39" name="グループ化 38"/>
          <p:cNvGrpSpPr/>
          <p:nvPr/>
        </p:nvGrpSpPr>
        <p:grpSpPr>
          <a:xfrm>
            <a:off x="939147" y="6982277"/>
            <a:ext cx="450517" cy="507932"/>
            <a:chOff x="2353602" y="4166507"/>
            <a:chExt cx="2163226" cy="2261417"/>
          </a:xfrm>
        </p:grpSpPr>
        <p:pic>
          <p:nvPicPr>
            <p:cNvPr id="40" name="図 39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583" y="4166507"/>
              <a:ext cx="1819275" cy="2095500"/>
            </a:xfrm>
            <a:prstGeom prst="rect">
              <a:avLst/>
            </a:prstGeom>
          </p:spPr>
        </p:pic>
        <p:sp>
          <p:nvSpPr>
            <p:cNvPr id="41" name="正方形/長方形 40"/>
            <p:cNvSpPr/>
            <p:nvPr/>
          </p:nvSpPr>
          <p:spPr>
            <a:xfrm>
              <a:off x="2353602" y="4965976"/>
              <a:ext cx="2163226" cy="1461948"/>
            </a:xfrm>
            <a:prstGeom prst="rect">
              <a:avLst/>
            </a:prstGeom>
            <a:noFill/>
          </p:spPr>
          <p:txBody>
            <a:bodyPr wrap="none" lIns="150055" tIns="75028" rIns="150055" bIns="75028">
              <a:spAutoFit/>
            </a:bodyPr>
            <a:lstStyle/>
            <a:p>
              <a:pPr algn="ctr" defTabSz="1500530"/>
              <a:r>
                <a:rPr kumimoji="1" lang="ja-JP" altLang="en-US" sz="1149" b="1" dirty="0">
                  <a:ln w="0"/>
                  <a:solidFill>
                    <a:prstClr val="black"/>
                  </a:solidFill>
                </a:rPr>
                <a:t>辛</a:t>
              </a:r>
            </a:p>
          </p:txBody>
        </p:sp>
      </p:grpSp>
      <p:grpSp>
        <p:nvGrpSpPr>
          <p:cNvPr id="42" name="グループ化 41"/>
          <p:cNvGrpSpPr/>
          <p:nvPr/>
        </p:nvGrpSpPr>
        <p:grpSpPr>
          <a:xfrm>
            <a:off x="939146" y="7336689"/>
            <a:ext cx="450517" cy="507932"/>
            <a:chOff x="2353602" y="4166507"/>
            <a:chExt cx="2163226" cy="2261417"/>
          </a:xfrm>
        </p:grpSpPr>
        <p:pic>
          <p:nvPicPr>
            <p:cNvPr id="43" name="図 42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25583" y="4166507"/>
              <a:ext cx="1819275" cy="2095500"/>
            </a:xfrm>
            <a:prstGeom prst="rect">
              <a:avLst/>
            </a:prstGeom>
          </p:spPr>
        </p:pic>
        <p:sp>
          <p:nvSpPr>
            <p:cNvPr id="44" name="正方形/長方形 43"/>
            <p:cNvSpPr/>
            <p:nvPr/>
          </p:nvSpPr>
          <p:spPr>
            <a:xfrm>
              <a:off x="2353602" y="4965976"/>
              <a:ext cx="2163226" cy="1461948"/>
            </a:xfrm>
            <a:prstGeom prst="rect">
              <a:avLst/>
            </a:prstGeom>
            <a:noFill/>
          </p:spPr>
          <p:txBody>
            <a:bodyPr wrap="none" lIns="150055" tIns="75028" rIns="150055" bIns="75028">
              <a:spAutoFit/>
            </a:bodyPr>
            <a:lstStyle/>
            <a:p>
              <a:pPr algn="ctr" defTabSz="1500530"/>
              <a:r>
                <a:rPr kumimoji="1" lang="ja-JP" altLang="en-US" sz="1149" b="1" dirty="0">
                  <a:ln w="0"/>
                  <a:solidFill>
                    <a:prstClr val="black"/>
                  </a:solidFill>
                </a:rPr>
                <a:t>辛</a:t>
              </a:r>
            </a:p>
          </p:txBody>
        </p:sp>
      </p:grpSp>
      <p:pic>
        <p:nvPicPr>
          <p:cNvPr id="23" name="図 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740139" y="8095195"/>
            <a:ext cx="3522379" cy="1522834"/>
          </a:xfrm>
          <a:prstGeom prst="rect">
            <a:avLst/>
          </a:prstGeom>
        </p:spPr>
      </p:pic>
      <p:pic>
        <p:nvPicPr>
          <p:cNvPr id="24" name="図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402" y="9763639"/>
            <a:ext cx="2037857" cy="2037857"/>
          </a:xfrm>
          <a:prstGeom prst="rect">
            <a:avLst/>
          </a:prstGeom>
        </p:spPr>
      </p:pic>
      <p:sp>
        <p:nvSpPr>
          <p:cNvPr id="25" name="正方形/長方形 24"/>
          <p:cNvSpPr/>
          <p:nvPr/>
        </p:nvSpPr>
        <p:spPr>
          <a:xfrm>
            <a:off x="6889652" y="11947106"/>
            <a:ext cx="3223352" cy="1363776"/>
          </a:xfrm>
          <a:prstGeom prst="rect">
            <a:avLst/>
          </a:prstGeom>
          <a:noFill/>
        </p:spPr>
        <p:txBody>
          <a:bodyPr wrap="square" lIns="150055" tIns="75028" rIns="150055" bIns="75028">
            <a:spAutoFit/>
          </a:bodyPr>
          <a:lstStyle/>
          <a:p>
            <a:pPr algn="ctr" defTabSz="1500530"/>
            <a:r>
              <a:rPr kumimoji="1" lang="ja-JP" altLang="en-US" sz="2626" b="1" dirty="0">
                <a:ln w="0"/>
                <a:solidFill>
                  <a:prstClr val="black"/>
                </a:solidFill>
              </a:rPr>
              <a:t>ＱＲコードより</a:t>
            </a:r>
            <a:endParaRPr kumimoji="1" lang="en-US" altLang="ja-JP" sz="2626" b="1" dirty="0">
              <a:ln w="0"/>
              <a:solidFill>
                <a:prstClr val="black"/>
              </a:solidFill>
            </a:endParaRPr>
          </a:p>
          <a:p>
            <a:pPr algn="ctr" defTabSz="1500530"/>
            <a:r>
              <a:rPr kumimoji="1" lang="ja-JP" altLang="en-US" sz="2626" b="1" dirty="0">
                <a:ln w="0"/>
                <a:solidFill>
                  <a:prstClr val="black"/>
                </a:solidFill>
              </a:rPr>
              <a:t>全てのメニューを</a:t>
            </a:r>
            <a:endParaRPr kumimoji="1" lang="en-US" altLang="ja-JP" sz="2626" b="1" dirty="0">
              <a:ln w="0"/>
              <a:solidFill>
                <a:prstClr val="black"/>
              </a:solidFill>
            </a:endParaRPr>
          </a:p>
          <a:p>
            <a:pPr algn="ctr" defTabSz="1500530"/>
            <a:r>
              <a:rPr kumimoji="1" lang="ja-JP" altLang="en-US" sz="2626" b="1" dirty="0">
                <a:ln w="0"/>
                <a:solidFill>
                  <a:prstClr val="black"/>
                </a:solidFill>
              </a:rPr>
              <a:t>ご覧いただけます。</a:t>
            </a:r>
          </a:p>
        </p:txBody>
      </p:sp>
    </p:spTree>
    <p:extLst>
      <p:ext uri="{BB962C8B-B14F-4D97-AF65-F5344CB8AC3E}">
        <p14:creationId xmlns:p14="http://schemas.microsoft.com/office/powerpoint/2010/main" xmlns="" val="2171587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471</TotalTime>
  <Words>106</Words>
  <Application>Microsoft Office PowerPoint</Application>
  <PresentationFormat>ユーザー設定</PresentationFormat>
  <Paragraphs>94</Paragraphs>
  <Slides>2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2</vt:i4>
      </vt:variant>
      <vt:variant>
        <vt:lpstr>スライド タイトル</vt:lpstr>
      </vt:variant>
      <vt:variant>
        <vt:i4>2</vt:i4>
      </vt:variant>
    </vt:vector>
  </HeadingPairs>
  <TitlesOfParts>
    <vt:vector size="4" baseType="lpstr">
      <vt:lpstr>Office Theme</vt:lpstr>
      <vt:lpstr>Office テーマ</vt:lpstr>
      <vt:lpstr>スライド 1</vt:lpstr>
      <vt:lpstr>スライド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note01</dc:creator>
  <cp:lastModifiedBy>TOYOKEN</cp:lastModifiedBy>
  <cp:revision>12</cp:revision>
  <cp:lastPrinted>2021-10-25T04:41:48Z</cp:lastPrinted>
  <dcterms:created xsi:type="dcterms:W3CDTF">2021-09-24T04:43:43Z</dcterms:created>
  <dcterms:modified xsi:type="dcterms:W3CDTF">2022-11-16T02:59:00Z</dcterms:modified>
</cp:coreProperties>
</file>